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3.xml" ContentType="application/vnd.openxmlformats-officedocument.presentationml.notesSlide+xml"/>
  <Override PartName="/ppt/tags/tag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86" r:id="rId2"/>
    <p:sldId id="296" r:id="rId3"/>
    <p:sldId id="297" r:id="rId4"/>
    <p:sldId id="302" r:id="rId5"/>
    <p:sldId id="300" r:id="rId6"/>
    <p:sldId id="303" r:id="rId7"/>
    <p:sldId id="295" r:id="rId8"/>
    <p:sldId id="277" r:id="rId9"/>
    <p:sldId id="290" r:id="rId10"/>
    <p:sldId id="284" r:id="rId11"/>
    <p:sldId id="299" r:id="rId12"/>
    <p:sldId id="287" r:id="rId13"/>
    <p:sldId id="301" r:id="rId14"/>
    <p:sldId id="291" r:id="rId15"/>
    <p:sldId id="292" r:id="rId16"/>
    <p:sldId id="293" r:id="rId17"/>
    <p:sldId id="288" r:id="rId18"/>
  </p:sldIdLst>
  <p:sldSz cx="9144000" cy="6858000" type="screen4x3"/>
  <p:notesSz cx="6858000" cy="9144000"/>
  <p:embeddedFontLst>
    <p:embeddedFont>
      <p:font typeface="Calibri" pitchFamily="34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000000"/>
    <a:srgbClr val="CC0049"/>
    <a:srgbClr val="FF6600"/>
    <a:srgbClr val="0099CC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91" autoAdjust="0"/>
    <p:restoredTop sz="49734" autoAdjust="0"/>
  </p:normalViewPr>
  <p:slideViewPr>
    <p:cSldViewPr>
      <p:cViewPr varScale="1">
        <p:scale>
          <a:sx n="35" d="100"/>
          <a:sy n="35" d="100"/>
        </p:scale>
        <p:origin x="-2544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2.xml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oleObject" Target="../embeddings/oleObject2.bin"/><Relationship Id="rId1" Type="http://schemas.openxmlformats.org/officeDocument/2006/relationships/themeOverride" Target="../theme/themeOverrid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Generic Model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Sheet1!$C$2:$C$10</c:f>
                <c:numCache>
                  <c:formatCode>General</c:formatCode>
                  <c:ptCount val="9"/>
                  <c:pt idx="0">
                    <c:v>10.7394</c:v>
                  </c:pt>
                  <c:pt idx="1">
                    <c:v>13.961</c:v>
                  </c:pt>
                  <c:pt idx="2">
                    <c:v>20.144200000000001</c:v>
                  </c:pt>
                  <c:pt idx="3">
                    <c:v>16.491800000000001</c:v>
                  </c:pt>
                  <c:pt idx="4">
                    <c:v>15.395799999999999</c:v>
                  </c:pt>
                  <c:pt idx="5">
                    <c:v>11.9643</c:v>
                  </c:pt>
                  <c:pt idx="6">
                    <c:v>9.4992000000000001</c:v>
                  </c:pt>
                  <c:pt idx="7">
                    <c:v>14.181800000000001</c:v>
                  </c:pt>
                  <c:pt idx="8">
                    <c:v>5.2911180002734088</c:v>
                  </c:pt>
                </c:numCache>
              </c:numRef>
            </c:plus>
            <c:minus>
              <c:numRef>
                <c:f>Sheet1!$C$2:$C$10</c:f>
                <c:numCache>
                  <c:formatCode>General</c:formatCode>
                  <c:ptCount val="9"/>
                  <c:pt idx="0">
                    <c:v>10.7394</c:v>
                  </c:pt>
                  <c:pt idx="1">
                    <c:v>13.961</c:v>
                  </c:pt>
                  <c:pt idx="2">
                    <c:v>20.144200000000001</c:v>
                  </c:pt>
                  <c:pt idx="3">
                    <c:v>16.491800000000001</c:v>
                  </c:pt>
                  <c:pt idx="4">
                    <c:v>15.395799999999999</c:v>
                  </c:pt>
                  <c:pt idx="5">
                    <c:v>11.9643</c:v>
                  </c:pt>
                  <c:pt idx="6">
                    <c:v>9.4992000000000001</c:v>
                  </c:pt>
                  <c:pt idx="7">
                    <c:v>14.181800000000001</c:v>
                  </c:pt>
                  <c:pt idx="8">
                    <c:v>5.2911180002734088</c:v>
                  </c:pt>
                </c:numCache>
              </c:numRef>
            </c:minus>
          </c:errBars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Mean</c:v>
                </c:pt>
              </c:strCache>
            </c:strRef>
          </c:cat>
          <c:val>
            <c:numRef>
              <c:f>Sheet1!$B$2:$B$10</c:f>
              <c:numCache>
                <c:formatCode>0.00E+00</c:formatCode>
                <c:ptCount val="9"/>
                <c:pt idx="0">
                  <c:v>95.151515000000003</c:v>
                </c:pt>
                <c:pt idx="1">
                  <c:v>91.477272999999997</c:v>
                </c:pt>
                <c:pt idx="2">
                  <c:v>79.611649999999997</c:v>
                </c:pt>
                <c:pt idx="3">
                  <c:v>87.577640000000002</c:v>
                </c:pt>
                <c:pt idx="4">
                  <c:v>89.393939000000003</c:v>
                </c:pt>
                <c:pt idx="5">
                  <c:v>93.902439000000001</c:v>
                </c:pt>
                <c:pt idx="6">
                  <c:v>96.25</c:v>
                </c:pt>
                <c:pt idx="7">
                  <c:v>91.176471000000006</c:v>
                </c:pt>
                <c:pt idx="8">
                  <c:v>90.567615875000001</c:v>
                </c:pt>
              </c:numCache>
            </c:numRef>
          </c:val>
        </c:ser>
        <c:ser>
          <c:idx val="1"/>
          <c:order val="1"/>
          <c:tx>
            <c:strRef>
              <c:f>Sheet1!$D$1</c:f>
              <c:strCache>
                <c:ptCount val="1"/>
                <c:pt idx="0">
                  <c:v>Buddy Mapping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Sheet1!$E$2:$E$10</c:f>
                <c:numCache>
                  <c:formatCode>General</c:formatCode>
                  <c:ptCount val="9"/>
                  <c:pt idx="0">
                    <c:v>5.4714</c:v>
                  </c:pt>
                  <c:pt idx="1">
                    <c:v>0</c:v>
                  </c:pt>
                  <c:pt idx="2">
                    <c:v>3.4752000000000001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0.43828782196658583</c:v>
                  </c:pt>
                </c:numCache>
              </c:numRef>
            </c:plus>
            <c:minus>
              <c:numRef>
                <c:f>Sheet1!$E$2:$E$10</c:f>
                <c:numCache>
                  <c:formatCode>General</c:formatCode>
                  <c:ptCount val="9"/>
                  <c:pt idx="0">
                    <c:v>5.4714</c:v>
                  </c:pt>
                  <c:pt idx="1">
                    <c:v>0</c:v>
                  </c:pt>
                  <c:pt idx="2">
                    <c:v>3.4752000000000001</c:v>
                  </c:pt>
                  <c:pt idx="3">
                    <c:v>0</c:v>
                  </c:pt>
                  <c:pt idx="4">
                    <c:v>0</c:v>
                  </c:pt>
                  <c:pt idx="5">
                    <c:v>0</c:v>
                  </c:pt>
                  <c:pt idx="6">
                    <c:v>0</c:v>
                  </c:pt>
                  <c:pt idx="7">
                    <c:v>0</c:v>
                  </c:pt>
                  <c:pt idx="8">
                    <c:v>0.43828782196658583</c:v>
                  </c:pt>
                </c:numCache>
              </c:numRef>
            </c:minus>
          </c:errBars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Mean</c:v>
                </c:pt>
              </c:strCache>
            </c:strRef>
          </c:cat>
          <c:val>
            <c:numRef>
              <c:f>Sheet1!$D$2:$D$10</c:f>
              <c:numCache>
                <c:formatCode>0.00E+00</c:formatCode>
                <c:ptCount val="9"/>
                <c:pt idx="0">
                  <c:v>98.787879000000004</c:v>
                </c:pt>
                <c:pt idx="1">
                  <c:v>100</c:v>
                </c:pt>
                <c:pt idx="2">
                  <c:v>99.514562999999995</c:v>
                </c:pt>
                <c:pt idx="3">
                  <c:v>100</c:v>
                </c:pt>
                <c:pt idx="4">
                  <c:v>100</c:v>
                </c:pt>
                <c:pt idx="5">
                  <c:v>100</c:v>
                </c:pt>
                <c:pt idx="6">
                  <c:v>100</c:v>
                </c:pt>
                <c:pt idx="7">
                  <c:v>100</c:v>
                </c:pt>
                <c:pt idx="8">
                  <c:v>99.787805249999991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9678720"/>
        <c:axId val="149369600"/>
      </c:barChart>
      <c:catAx>
        <c:axId val="149678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Participant</a:t>
                </a:r>
              </a:p>
            </c:rich>
          </c:tx>
          <c:layout>
            <c:manualLayout>
              <c:xMode val="edge"/>
              <c:yMode val="edge"/>
              <c:x val="0.37764781675017894"/>
              <c:y val="0.89675752069452863"/>
            </c:manualLayout>
          </c:layout>
          <c:overlay val="0"/>
        </c:title>
        <c:majorTickMark val="none"/>
        <c:minorTickMark val="none"/>
        <c:tickLblPos val="nextTo"/>
        <c:crossAx val="149369600"/>
        <c:crosses val="autoZero"/>
        <c:auto val="1"/>
        <c:lblAlgn val="ctr"/>
        <c:lblOffset val="100"/>
        <c:noMultiLvlLbl val="0"/>
      </c:catAx>
      <c:valAx>
        <c:axId val="149369600"/>
        <c:scaling>
          <c:orientation val="minMax"/>
          <c:max val="106"/>
          <c:min val="5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Percent Correcly Classified</a:t>
                </a:r>
              </a:p>
            </c:rich>
          </c:tx>
          <c:layout>
            <c:manualLayout>
              <c:xMode val="edge"/>
              <c:yMode val="edge"/>
              <c:x val="1.9473504473650829E-2"/>
              <c:y val="0.21925199173112211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1496787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44305177761870684"/>
          <c:y val="0.59451150492044502"/>
          <c:w val="0.29810979877515331"/>
          <c:h val="0.16743438320209994"/>
        </c:manualLayout>
      </c:layout>
      <c:overlay val="0"/>
      <c:spPr>
        <a:solidFill>
          <a:sysClr val="window" lastClr="FFFFFF">
            <a:alpha val="77000"/>
          </a:sysClr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2000">
          <a:latin typeface="Arial" pitchFamily="34" charset="0"/>
          <a:cs typeface="Arial" pitchFamily="34" charset="0"/>
        </a:defRPr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1"/>
          <c:order val="0"/>
          <c:tx>
            <c:strRef>
              <c:f>Sheet1!$D$1</c:f>
              <c:strCache>
                <c:ptCount val="1"/>
                <c:pt idx="0">
                  <c:v>User Specific Training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Sheet1!$E$2:$E$10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2.3761000000000001</c:v>
                  </c:pt>
                  <c:pt idx="2">
                    <c:v>2.5741999999999998</c:v>
                  </c:pt>
                  <c:pt idx="3">
                    <c:v>5.2975000000000003</c:v>
                  </c:pt>
                  <c:pt idx="4">
                    <c:v>4.8151000000000002</c:v>
                  </c:pt>
                  <c:pt idx="5">
                    <c:v>0</c:v>
                  </c:pt>
                  <c:pt idx="6">
                    <c:v>1.6071</c:v>
                  </c:pt>
                  <c:pt idx="7">
                    <c:v>12.2485</c:v>
                  </c:pt>
                  <c:pt idx="8">
                    <c:v>3.6103242611962054</c:v>
                  </c:pt>
                </c:numCache>
              </c:numRef>
            </c:plus>
            <c:minus>
              <c:numRef>
                <c:f>Sheet1!$E$2:$E$10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2.3761000000000001</c:v>
                  </c:pt>
                  <c:pt idx="2">
                    <c:v>2.5741999999999998</c:v>
                  </c:pt>
                  <c:pt idx="3">
                    <c:v>5.2975000000000003</c:v>
                  </c:pt>
                  <c:pt idx="4">
                    <c:v>4.8151000000000002</c:v>
                  </c:pt>
                  <c:pt idx="5">
                    <c:v>0</c:v>
                  </c:pt>
                  <c:pt idx="6">
                    <c:v>1.6071</c:v>
                  </c:pt>
                  <c:pt idx="7">
                    <c:v>12.2485</c:v>
                  </c:pt>
                  <c:pt idx="8">
                    <c:v>3.6103242611962054</c:v>
                  </c:pt>
                </c:numCache>
              </c:numRef>
            </c:minus>
          </c:errBars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Mean</c:v>
                </c:pt>
              </c:strCache>
            </c:strRef>
          </c:cat>
          <c:val>
            <c:numRef>
              <c:f>Sheet1!$D$2:$D$10</c:f>
              <c:numCache>
                <c:formatCode>0.00E+00</c:formatCode>
                <c:ptCount val="9"/>
                <c:pt idx="0" formatCode="General">
                  <c:v>100</c:v>
                </c:pt>
                <c:pt idx="1">
                  <c:v>96.385542000000001</c:v>
                </c:pt>
                <c:pt idx="2">
                  <c:v>96.078430999999995</c:v>
                </c:pt>
                <c:pt idx="3">
                  <c:v>95.061728000000002</c:v>
                </c:pt>
                <c:pt idx="4">
                  <c:v>91.666667000000004</c:v>
                </c:pt>
                <c:pt idx="5" formatCode="General">
                  <c:v>100</c:v>
                </c:pt>
                <c:pt idx="6">
                  <c:v>98.765432000000004</c:v>
                </c:pt>
                <c:pt idx="7">
                  <c:v>90.361446000000001</c:v>
                </c:pt>
                <c:pt idx="8" formatCode="General">
                  <c:v>96.039905750000003</c:v>
                </c:pt>
              </c:numCache>
            </c:numRef>
          </c:val>
        </c:ser>
        <c:ser>
          <c:idx val="2"/>
          <c:order val="1"/>
          <c:tx>
            <c:strRef>
              <c:f>Sheet1!$F$1</c:f>
              <c:strCache>
                <c:ptCount val="1"/>
                <c:pt idx="0">
                  <c:v>Buddy Mapping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Sheet1!$G$2:$G$10</c:f>
                <c:numCache>
                  <c:formatCode>General</c:formatCode>
                  <c:ptCount val="9"/>
                  <c:pt idx="0">
                    <c:v>5.5</c:v>
                  </c:pt>
                  <c:pt idx="1">
                    <c:v>7</c:v>
                  </c:pt>
                  <c:pt idx="2">
                    <c:v>7</c:v>
                  </c:pt>
                  <c:pt idx="3">
                    <c:v>16.5</c:v>
                  </c:pt>
                  <c:pt idx="4">
                    <c:v>15</c:v>
                  </c:pt>
                  <c:pt idx="5">
                    <c:v>8.5</c:v>
                  </c:pt>
                  <c:pt idx="6">
                    <c:v>14.5</c:v>
                  </c:pt>
                  <c:pt idx="7">
                    <c:v>12</c:v>
                  </c:pt>
                  <c:pt idx="8">
                    <c:v>7.6798560873328139</c:v>
                  </c:pt>
                </c:numCache>
              </c:numRef>
            </c:plus>
            <c:minus>
              <c:numRef>
                <c:f>Sheet1!$G$2:$G$10</c:f>
                <c:numCache>
                  <c:formatCode>General</c:formatCode>
                  <c:ptCount val="9"/>
                  <c:pt idx="0">
                    <c:v>5.5</c:v>
                  </c:pt>
                  <c:pt idx="1">
                    <c:v>7</c:v>
                  </c:pt>
                  <c:pt idx="2">
                    <c:v>7</c:v>
                  </c:pt>
                  <c:pt idx="3">
                    <c:v>16.5</c:v>
                  </c:pt>
                  <c:pt idx="4">
                    <c:v>15</c:v>
                  </c:pt>
                  <c:pt idx="5">
                    <c:v>8.5</c:v>
                  </c:pt>
                  <c:pt idx="6">
                    <c:v>14.5</c:v>
                  </c:pt>
                  <c:pt idx="7">
                    <c:v>12</c:v>
                  </c:pt>
                  <c:pt idx="8">
                    <c:v>7.6798560873328139</c:v>
                  </c:pt>
                </c:numCache>
              </c:numRef>
            </c:minus>
          </c:errBars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Mean</c:v>
                </c:pt>
              </c:strCache>
            </c:strRef>
          </c:cat>
          <c:val>
            <c:numRef>
              <c:f>Sheet1!$F$2:$F$10</c:f>
              <c:numCache>
                <c:formatCode>General</c:formatCode>
                <c:ptCount val="9"/>
                <c:pt idx="0">
                  <c:v>93.541700000000006</c:v>
                </c:pt>
                <c:pt idx="1">
                  <c:v>92.580100000000002</c:v>
                </c:pt>
                <c:pt idx="2">
                  <c:v>82.224100000000007</c:v>
                </c:pt>
                <c:pt idx="3">
                  <c:v>72.852400000000003</c:v>
                </c:pt>
                <c:pt idx="4">
                  <c:v>83.255799999999994</c:v>
                </c:pt>
                <c:pt idx="5">
                  <c:v>90.821700000000007</c:v>
                </c:pt>
                <c:pt idx="6">
                  <c:v>77.572100000000006</c:v>
                </c:pt>
                <c:pt idx="7">
                  <c:v>78.302700000000002</c:v>
                </c:pt>
                <c:pt idx="8">
                  <c:v>83.893824999999993</c:v>
                </c:pt>
              </c:numCache>
            </c:numRef>
          </c:val>
        </c:ser>
        <c:ser>
          <c:idx val="3"/>
          <c:order val="2"/>
          <c:tx>
            <c:strRef>
              <c:f>Sheet1!$H$1</c:f>
              <c:strCache>
                <c:ptCount val="1"/>
                <c:pt idx="0">
                  <c:v>Generic Model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Sheet1!$I$2:$I$10</c:f>
                <c:numCache>
                  <c:formatCode>General</c:formatCode>
                  <c:ptCount val="9"/>
                  <c:pt idx="0">
                    <c:v>20.543199999999999</c:v>
                  </c:pt>
                  <c:pt idx="1">
                    <c:v>15.0328</c:v>
                  </c:pt>
                  <c:pt idx="2">
                    <c:v>13.982900000000001</c:v>
                  </c:pt>
                  <c:pt idx="3">
                    <c:v>17.973800000000001</c:v>
                  </c:pt>
                  <c:pt idx="4">
                    <c:v>19.4526</c:v>
                  </c:pt>
                  <c:pt idx="5">
                    <c:v>19.252600000000001</c:v>
                  </c:pt>
                  <c:pt idx="6">
                    <c:v>18.698699999999999</c:v>
                  </c:pt>
                  <c:pt idx="7">
                    <c:v>17.665199999999999</c:v>
                  </c:pt>
                  <c:pt idx="8">
                    <c:v>14.525084043861819</c:v>
                  </c:pt>
                </c:numCache>
              </c:numRef>
            </c:plus>
            <c:minus>
              <c:numRef>
                <c:f>Sheet1!$I$2:$I$10</c:f>
                <c:numCache>
                  <c:formatCode>General</c:formatCode>
                  <c:ptCount val="9"/>
                  <c:pt idx="0">
                    <c:v>20.543199999999999</c:v>
                  </c:pt>
                  <c:pt idx="1">
                    <c:v>15.0328</c:v>
                  </c:pt>
                  <c:pt idx="2">
                    <c:v>13.982900000000001</c:v>
                  </c:pt>
                  <c:pt idx="3">
                    <c:v>17.973800000000001</c:v>
                  </c:pt>
                  <c:pt idx="4">
                    <c:v>19.4526</c:v>
                  </c:pt>
                  <c:pt idx="5">
                    <c:v>19.252600000000001</c:v>
                  </c:pt>
                  <c:pt idx="6">
                    <c:v>18.698699999999999</c:v>
                  </c:pt>
                  <c:pt idx="7">
                    <c:v>17.665199999999999</c:v>
                  </c:pt>
                  <c:pt idx="8">
                    <c:v>14.525084043861819</c:v>
                  </c:pt>
                </c:numCache>
              </c:numRef>
            </c:minus>
          </c:errBars>
          <c:cat>
            <c:strRef>
              <c:f>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Mean</c:v>
                </c:pt>
              </c:strCache>
            </c:strRef>
          </c:cat>
          <c:val>
            <c:numRef>
              <c:f>Sheet1!$H$2:$H$10</c:f>
              <c:numCache>
                <c:formatCode>General</c:formatCode>
                <c:ptCount val="9"/>
                <c:pt idx="0">
                  <c:v>58.1633</c:v>
                </c:pt>
                <c:pt idx="1">
                  <c:v>36.646000000000001</c:v>
                </c:pt>
                <c:pt idx="2">
                  <c:v>32.211500000000001</c:v>
                </c:pt>
                <c:pt idx="3">
                  <c:v>28.061199999999999</c:v>
                </c:pt>
                <c:pt idx="4">
                  <c:v>39.583300000000001</c:v>
                </c:pt>
                <c:pt idx="5">
                  <c:v>45.033099999999997</c:v>
                </c:pt>
                <c:pt idx="6">
                  <c:v>35.751300000000001</c:v>
                </c:pt>
                <c:pt idx="7">
                  <c:v>71.276600000000002</c:v>
                </c:pt>
                <c:pt idx="8">
                  <c:v>43.340787500000005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3758720"/>
        <c:axId val="193760640"/>
      </c:barChart>
      <c:catAx>
        <c:axId val="193758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Participant</a:t>
                </a:r>
              </a:p>
            </c:rich>
          </c:tx>
          <c:layout>
            <c:manualLayout>
              <c:xMode val="edge"/>
              <c:yMode val="edge"/>
              <c:x val="0.32714276624512861"/>
              <c:y val="0.89675752069452863"/>
            </c:manualLayout>
          </c:layout>
          <c:overlay val="0"/>
        </c:title>
        <c:majorTickMark val="none"/>
        <c:minorTickMark val="none"/>
        <c:tickLblPos val="nextTo"/>
        <c:crossAx val="193760640"/>
        <c:crosses val="autoZero"/>
        <c:auto val="1"/>
        <c:lblAlgn val="ctr"/>
        <c:lblOffset val="100"/>
        <c:noMultiLvlLbl val="0"/>
      </c:catAx>
      <c:valAx>
        <c:axId val="19376064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Percent of True Positives</a:t>
                </a:r>
              </a:p>
            </c:rich>
          </c:tx>
          <c:layout>
            <c:manualLayout>
              <c:xMode val="edge"/>
              <c:yMode val="edge"/>
              <c:x val="1.4862886457374644E-2"/>
              <c:y val="0.21206480102149394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1937587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8648612105305069"/>
          <c:y val="0.59782002435799741"/>
          <c:w val="0.28617672790901183"/>
          <c:h val="0.2258160906065402"/>
        </c:manualLayout>
      </c:layout>
      <c:overlay val="0"/>
      <c:spPr>
        <a:solidFill>
          <a:sysClr val="window" lastClr="FFFFFF">
            <a:alpha val="77000"/>
          </a:sysClr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2000">
          <a:latin typeface="Arial" pitchFamily="34" charset="0"/>
          <a:cs typeface="Arial" pitchFamily="34" charset="0"/>
        </a:defRPr>
      </a:pPr>
      <a:endParaRPr lang="en-US"/>
    </a:p>
  </c:txPr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[userIndepedentnSpotting.xlsx]Sheet1!$B$1</c:f>
              <c:strCache>
                <c:ptCount val="1"/>
                <c:pt idx="0">
                  <c:v>Deng and Tsui, 2000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[userIndepedentnSpotting.xlsx]Sheet1!$C$2:$C$10</c:f>
                <c:numCache>
                  <c:formatCode>General</c:formatCode>
                  <c:ptCount val="9"/>
                  <c:pt idx="0">
                    <c:v>5.4569000000000001</c:v>
                  </c:pt>
                  <c:pt idx="1">
                    <c:v>17.3643</c:v>
                  </c:pt>
                  <c:pt idx="2">
                    <c:v>13.4499</c:v>
                  </c:pt>
                  <c:pt idx="3">
                    <c:v>15.4253</c:v>
                  </c:pt>
                  <c:pt idx="4">
                    <c:v>19.7103</c:v>
                  </c:pt>
                  <c:pt idx="5">
                    <c:v>13.822900000000001</c:v>
                  </c:pt>
                  <c:pt idx="6">
                    <c:v>12.502000000000001</c:v>
                  </c:pt>
                  <c:pt idx="7">
                    <c:v>17.528400000000001</c:v>
                  </c:pt>
                  <c:pt idx="8">
                    <c:v>9.484438815161317</c:v>
                  </c:pt>
                </c:numCache>
              </c:numRef>
            </c:plus>
            <c:minus>
              <c:numRef>
                <c:f>[userIndepedentnSpotting.xlsx]Sheet1!$C$2:$C$10</c:f>
                <c:numCache>
                  <c:formatCode>General</c:formatCode>
                  <c:ptCount val="9"/>
                  <c:pt idx="0">
                    <c:v>5.4569000000000001</c:v>
                  </c:pt>
                  <c:pt idx="1">
                    <c:v>17.3643</c:v>
                  </c:pt>
                  <c:pt idx="2">
                    <c:v>13.4499</c:v>
                  </c:pt>
                  <c:pt idx="3">
                    <c:v>15.4253</c:v>
                  </c:pt>
                  <c:pt idx="4">
                    <c:v>19.7103</c:v>
                  </c:pt>
                  <c:pt idx="5">
                    <c:v>13.822900000000001</c:v>
                  </c:pt>
                  <c:pt idx="6">
                    <c:v>12.502000000000001</c:v>
                  </c:pt>
                  <c:pt idx="7">
                    <c:v>17.528400000000001</c:v>
                  </c:pt>
                  <c:pt idx="8">
                    <c:v>9.484438815161317</c:v>
                  </c:pt>
                </c:numCache>
              </c:numRef>
            </c:minus>
          </c:errBars>
          <c:cat>
            <c:strRef>
              <c:f>[userIndepedentnSpotting.xlsx]Sheet1!$A$2:$A$10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Mean</c:v>
                </c:pt>
              </c:strCache>
            </c:strRef>
          </c:cat>
          <c:val>
            <c:numRef>
              <c:f>[userIndepedentnSpotting.xlsx]Sheet1!$B$2:$B$10</c:f>
              <c:numCache>
                <c:formatCode>0.00E+00</c:formatCode>
                <c:ptCount val="9"/>
                <c:pt idx="0">
                  <c:v>92.682927000000007</c:v>
                </c:pt>
                <c:pt idx="1">
                  <c:v>78.313253000000003</c:v>
                </c:pt>
                <c:pt idx="2">
                  <c:v>80.19802</c:v>
                </c:pt>
                <c:pt idx="3">
                  <c:v>79.012345999999994</c:v>
                </c:pt>
                <c:pt idx="4">
                  <c:v>70.212766000000002</c:v>
                </c:pt>
                <c:pt idx="5">
                  <c:v>87.5</c:v>
                </c:pt>
                <c:pt idx="6">
                  <c:v>85.365853999999999</c:v>
                </c:pt>
                <c:pt idx="7">
                  <c:v>63.095238000000002</c:v>
                </c:pt>
                <c:pt idx="8" formatCode="General">
                  <c:v>79.5475505</c:v>
                </c:pt>
              </c:numCache>
            </c:numRef>
          </c:val>
        </c:ser>
        <c:ser>
          <c:idx val="1"/>
          <c:order val="1"/>
          <c:tx>
            <c:strRef>
              <c:f>[userIndepedentnSpotting.xlsx]Sheet1!$D$1</c:f>
              <c:strCache>
                <c:ptCount val="1"/>
                <c:pt idx="0">
                  <c:v>Ours</c:v>
                </c:pt>
              </c:strCache>
            </c:strRef>
          </c:tx>
          <c:invertIfNegative val="0"/>
          <c:errBars>
            <c:errBarType val="both"/>
            <c:errValType val="cust"/>
            <c:noEndCap val="0"/>
            <c:plus>
              <c:numRef>
                <c:f>[userIndepedentnSpotting.xlsx]Sheet1!$E$2:$E$10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2.3761000000000001</c:v>
                  </c:pt>
                  <c:pt idx="2">
                    <c:v>2.5741999999999998</c:v>
                  </c:pt>
                  <c:pt idx="3">
                    <c:v>5.2975000000000003</c:v>
                  </c:pt>
                  <c:pt idx="4">
                    <c:v>4.8151000000000002</c:v>
                  </c:pt>
                  <c:pt idx="5">
                    <c:v>0</c:v>
                  </c:pt>
                  <c:pt idx="6">
                    <c:v>1.6071</c:v>
                  </c:pt>
                  <c:pt idx="7">
                    <c:v>12.2485</c:v>
                  </c:pt>
                  <c:pt idx="8">
                    <c:v>3.6103242611962054</c:v>
                  </c:pt>
                </c:numCache>
              </c:numRef>
            </c:plus>
            <c:minus>
              <c:numRef>
                <c:f>[userIndepedentnSpotting.xlsx]Sheet1!$E$2:$E$10</c:f>
                <c:numCache>
                  <c:formatCode>General</c:formatCode>
                  <c:ptCount val="9"/>
                  <c:pt idx="0">
                    <c:v>0</c:v>
                  </c:pt>
                  <c:pt idx="1">
                    <c:v>2.3761000000000001</c:v>
                  </c:pt>
                  <c:pt idx="2">
                    <c:v>2.5741999999999998</c:v>
                  </c:pt>
                  <c:pt idx="3">
                    <c:v>5.2975000000000003</c:v>
                  </c:pt>
                  <c:pt idx="4">
                    <c:v>4.8151000000000002</c:v>
                  </c:pt>
                  <c:pt idx="5">
                    <c:v>0</c:v>
                  </c:pt>
                  <c:pt idx="6">
                    <c:v>1.6071</c:v>
                  </c:pt>
                  <c:pt idx="7">
                    <c:v>12.2485</c:v>
                  </c:pt>
                  <c:pt idx="8">
                    <c:v>3.6103242611962054</c:v>
                  </c:pt>
                </c:numCache>
              </c:numRef>
            </c:minus>
          </c:errBars>
          <c:cat>
            <c:strRef>
              <c:f>[userIndepedentnSpotting.xlsx]Sheet1!$A$2:$A$10</c:f>
              <c:strCache>
                <c:ptCount val="9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Mean</c:v>
                </c:pt>
              </c:strCache>
            </c:strRef>
          </c:cat>
          <c:val>
            <c:numRef>
              <c:f>[userIndepedentnSpotting.xlsx]Sheet1!$D$2:$D$10</c:f>
              <c:numCache>
                <c:formatCode>0.00E+00</c:formatCode>
                <c:ptCount val="9"/>
                <c:pt idx="0" formatCode="General">
                  <c:v>100</c:v>
                </c:pt>
                <c:pt idx="1">
                  <c:v>96.385542000000001</c:v>
                </c:pt>
                <c:pt idx="2">
                  <c:v>96.078430999999995</c:v>
                </c:pt>
                <c:pt idx="3">
                  <c:v>95.061728000000002</c:v>
                </c:pt>
                <c:pt idx="4">
                  <c:v>91.666667000000004</c:v>
                </c:pt>
                <c:pt idx="5" formatCode="General">
                  <c:v>100</c:v>
                </c:pt>
                <c:pt idx="6">
                  <c:v>98.765432000000004</c:v>
                </c:pt>
                <c:pt idx="7">
                  <c:v>90.361446000000001</c:v>
                </c:pt>
                <c:pt idx="8" formatCode="General">
                  <c:v>96.039905750000003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49708160"/>
        <c:axId val="149714432"/>
      </c:barChart>
      <c:catAx>
        <c:axId val="14970816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Participant</a:t>
                </a:r>
              </a:p>
            </c:rich>
          </c:tx>
          <c:layout>
            <c:manualLayout>
              <c:xMode val="edge"/>
              <c:yMode val="edge"/>
              <c:x val="0.32714276624512861"/>
              <c:y val="0.89675752069452863"/>
            </c:manualLayout>
          </c:layout>
          <c:overlay val="0"/>
        </c:title>
        <c:majorTickMark val="none"/>
        <c:minorTickMark val="none"/>
        <c:tickLblPos val="nextTo"/>
        <c:crossAx val="149714432"/>
        <c:crosses val="autoZero"/>
        <c:auto val="1"/>
        <c:lblAlgn val="ctr"/>
        <c:lblOffset val="100"/>
        <c:noMultiLvlLbl val="0"/>
      </c:catAx>
      <c:valAx>
        <c:axId val="14971443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Percent of True Positives</a:t>
                </a:r>
              </a:p>
            </c:rich>
          </c:tx>
          <c:layout>
            <c:manualLayout>
              <c:xMode val="edge"/>
              <c:yMode val="edge"/>
              <c:x val="1.5327731684546143E-2"/>
              <c:y val="0.20296318268435623"/>
            </c:manualLayout>
          </c:layout>
          <c:overlay val="0"/>
        </c:title>
        <c:numFmt formatCode="General" sourceLinked="0"/>
        <c:majorTickMark val="out"/>
        <c:minorTickMark val="none"/>
        <c:tickLblPos val="nextTo"/>
        <c:crossAx val="14970816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39543465623843999"/>
          <c:y val="0.64348218458993989"/>
          <c:w val="0.28617672790901183"/>
          <c:h val="0.16873853953187359"/>
        </c:manualLayout>
      </c:layout>
      <c:overlay val="0"/>
      <c:spPr>
        <a:solidFill>
          <a:sysClr val="window" lastClr="FFFFFF">
            <a:alpha val="77000"/>
          </a:sysClr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spPr>
    <a:ln>
      <a:noFill/>
    </a:ln>
  </c:spPr>
  <c:txPr>
    <a:bodyPr/>
    <a:lstStyle/>
    <a:p>
      <a:pPr>
        <a:defRPr sz="2000">
          <a:latin typeface="Arial" pitchFamily="34" charset="0"/>
          <a:cs typeface="Arial" pitchFamily="34" charset="0"/>
        </a:defRPr>
      </a:pPr>
      <a:endParaRPr lang="en-US"/>
    </a:p>
  </c:txPr>
  <c:externalData r:id="rId2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82ECE-5F4F-400A-A054-87E7F8538708}" type="datetimeFigureOut">
              <a:rPr lang="en-US" smtClean="0"/>
              <a:t>5/8/2012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997F66-98A5-429C-AABE-904C6CC1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440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[swat right]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3067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Evaluated</a:t>
            </a:r>
            <a:r>
              <a:rPr lang="en-US" baseline="0" dirty="0" smtClean="0"/>
              <a:t> with user-study</a:t>
            </a:r>
          </a:p>
          <a:p>
            <a:r>
              <a:rPr lang="en-US" baseline="0" dirty="0" smtClean="0"/>
              <a:t>Users asked to wear accelerometer/gyro similar to the one here -&gt; that I’m using to control this talk</a:t>
            </a:r>
          </a:p>
          <a:p>
            <a:r>
              <a:rPr lang="en-US" baseline="0" dirty="0" smtClean="0"/>
              <a:t>8 users, 8 gestures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Explain graph.</a:t>
            </a:r>
          </a:p>
          <a:p>
            <a:r>
              <a:rPr lang="en-US" baseline="0" dirty="0" smtClean="0"/>
              <a:t>Key point: Closed that 10% gap in accuracy!</a:t>
            </a:r>
          </a:p>
          <a:p>
            <a:endParaRPr lang="en-US" baseline="0" dirty="0" smtClean="0"/>
          </a:p>
          <a:p>
            <a:r>
              <a:rPr lang="en-US" baseline="0" dirty="0" smtClean="0"/>
              <a:t>[swat right]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591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baseline="0" dirty="0" smtClean="0"/>
              <a:t>Detection: MUCH more difficult.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User-specific: Likely the best we can do, around 95%</a:t>
            </a:r>
          </a:p>
          <a:p>
            <a:r>
              <a:rPr lang="en-US" baseline="0" dirty="0" smtClean="0"/>
              <a:t>Generic detection: near 40% accuracy: terrible!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With buddy matching: up to 85% on average. Increase of 45% accuracy!</a:t>
            </a:r>
          </a:p>
          <a:p>
            <a:endParaRPr lang="en-US" dirty="0" smtClean="0"/>
          </a:p>
          <a:p>
            <a:r>
              <a:rPr lang="en-US" dirty="0" smtClean="0"/>
              <a:t>[swat</a:t>
            </a:r>
            <a:r>
              <a:rPr lang="en-US" baseline="0" dirty="0" smtClean="0"/>
              <a:t> right]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70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Find</a:t>
            </a:r>
            <a:r>
              <a:rPr lang="en-US" baseline="0" dirty="0" smtClean="0"/>
              <a:t> a buddy so you too can give a talk using gesture recognition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9970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problems:</a:t>
            </a:r>
          </a:p>
          <a:p>
            <a:pPr marL="228600" indent="-228600">
              <a:buAutoNum type="arabicParenR"/>
            </a:pPr>
            <a:r>
              <a:rPr lang="en-US" dirty="0" smtClean="0"/>
              <a:t>Checks</a:t>
            </a:r>
            <a:r>
              <a:rPr lang="en-US" baseline="0" dirty="0" smtClean="0"/>
              <a:t> EVERY length (even 1)</a:t>
            </a:r>
          </a:p>
          <a:p>
            <a:pPr marL="228600" indent="-228600">
              <a:buAutoNum type="arabicParenR"/>
            </a:pPr>
            <a:r>
              <a:rPr lang="en-US" dirty="0" smtClean="0"/>
              <a:t>Takes m</a:t>
            </a:r>
            <a:r>
              <a:rPr lang="en-US" baseline="0" dirty="0" smtClean="0"/>
              <a:t> time for each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47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problems:</a:t>
            </a:r>
          </a:p>
          <a:p>
            <a:pPr marL="228600" indent="-228600">
              <a:buAutoNum type="arabicParenR"/>
            </a:pPr>
            <a:r>
              <a:rPr lang="en-US" dirty="0" smtClean="0"/>
              <a:t>Checks</a:t>
            </a:r>
            <a:r>
              <a:rPr lang="en-US" baseline="0" dirty="0" smtClean="0"/>
              <a:t> EVERY length (even 1)</a:t>
            </a:r>
          </a:p>
          <a:p>
            <a:pPr marL="228600" indent="-228600">
              <a:buAutoNum type="arabicParenR"/>
            </a:pPr>
            <a:r>
              <a:rPr lang="en-US" dirty="0" smtClean="0"/>
              <a:t>Takes m</a:t>
            </a:r>
            <a:r>
              <a:rPr lang="en-US" baseline="0" dirty="0" smtClean="0"/>
              <a:t> time for </a:t>
            </a:r>
            <a:r>
              <a:rPr lang="en-US" baseline="0" smtClean="0"/>
              <a:t>each check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6477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Trained</a:t>
            </a:r>
            <a:r>
              <a:rPr lang="en-US" baseline="0" dirty="0" smtClean="0"/>
              <a:t> on each users.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65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Like you to</a:t>
            </a:r>
            <a:r>
              <a:rPr lang="en-US" baseline="0" dirty="0" smtClean="0"/>
              <a:t> think about…</a:t>
            </a:r>
          </a:p>
          <a:p>
            <a:r>
              <a:rPr lang="en-US" baseline="0" dirty="0" smtClean="0"/>
              <a:t>Keyboard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Perhaps mobile phone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[point</a:t>
            </a:r>
            <a:r>
              <a:rPr lang="en-US" baseline="0" dirty="0" smtClean="0"/>
              <a:t> back]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Lucky: touchscreen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[point</a:t>
            </a:r>
            <a:r>
              <a:rPr lang="en-US" baseline="0" dirty="0" smtClean="0"/>
              <a:t> back]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Good for when you can use your hands or fingers for physical interaction with the device.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We’re interested</a:t>
            </a:r>
            <a:r>
              <a:rPr lang="en-US" baseline="0" dirty="0" smtClean="0"/>
              <a:t> in interaction when physically touching the device is inconvenient or impossible.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r>
              <a:rPr lang="en-US" dirty="0" smtClean="0"/>
              <a:t>[swat right]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434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For example:</a:t>
            </a:r>
          </a:p>
          <a:p>
            <a:r>
              <a:rPr lang="en-US" baseline="0" dirty="0" smtClean="0"/>
              <a:t>Here this guy is running. Very inconvenient / impractical to interact w/ touchscreen.</a:t>
            </a:r>
          </a:p>
          <a:p>
            <a:r>
              <a:rPr lang="en-US" baseline="0" dirty="0" smtClean="0"/>
              <a:t>[point back]</a:t>
            </a:r>
          </a:p>
          <a:p>
            <a:pPr marL="0" indent="0">
              <a:buNone/>
            </a:pPr>
            <a:r>
              <a:rPr lang="en-US" baseline="0" dirty="0" smtClean="0"/>
              <a:t>Another example – Hands may be occupied. Impractical.</a:t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Exploring idea further: </a:t>
            </a:r>
            <a:r>
              <a:rPr lang="en-US" dirty="0" smtClean="0"/>
              <a:t>some times gesture</a:t>
            </a:r>
            <a:r>
              <a:rPr lang="en-US" baseline="0" dirty="0" smtClean="0"/>
              <a:t> recognition </a:t>
            </a:r>
            <a:r>
              <a:rPr lang="en-US" dirty="0" smtClean="0"/>
              <a:t>isn't about direct input to the device. Recognizing</a:t>
            </a:r>
            <a:r>
              <a:rPr lang="en-US" baseline="0" dirty="0" smtClean="0"/>
              <a:t> actions themselves are a form of </a:t>
            </a:r>
            <a:r>
              <a:rPr lang="en-US" dirty="0" smtClean="0"/>
              <a:t> sensing.</a:t>
            </a:r>
          </a:p>
          <a:p>
            <a:pPr marL="0" indent="0">
              <a:buNone/>
            </a:pPr>
            <a:r>
              <a:rPr lang="en-US" dirty="0" smtClean="0"/>
              <a:t>[point back]</a:t>
            </a:r>
          </a:p>
          <a:p>
            <a:pPr marL="0" indent="0">
              <a:buNone/>
            </a:pPr>
            <a:r>
              <a:rPr lang="en-US" dirty="0" smtClean="0"/>
              <a:t>Detecting when a user does a pushup,</a:t>
            </a:r>
            <a:r>
              <a:rPr lang="en-US" baseline="0" dirty="0" smtClean="0"/>
              <a:t> for example, is a form of gesture recognition.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None of these</a:t>
            </a:r>
            <a:r>
              <a:rPr lang="en-US" baseline="0" dirty="0" smtClean="0"/>
              <a:t> scenarios </a:t>
            </a:r>
            <a:r>
              <a:rPr lang="en-US" dirty="0" smtClean="0"/>
              <a:t>fit well with traditional input devices.</a:t>
            </a:r>
          </a:p>
          <a:p>
            <a:r>
              <a:rPr lang="en-US" dirty="0" smtClean="0"/>
              <a:t>[swat</a:t>
            </a:r>
            <a:r>
              <a:rPr lang="en-US" baseline="0" dirty="0" smtClean="0"/>
              <a:t> right]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04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goal is to make gesture recognition</a:t>
            </a:r>
            <a:r>
              <a:rPr lang="en-US" baseline="0" dirty="0" smtClean="0"/>
              <a:t> practical in these scenarios.</a:t>
            </a:r>
          </a:p>
          <a:p>
            <a:r>
              <a:rPr lang="en-US" baseline="0" dirty="0" smtClean="0"/>
              <a:t>[point back]</a:t>
            </a:r>
          </a:p>
          <a:p>
            <a:r>
              <a:rPr lang="en-US" baseline="0" dirty="0" smtClean="0"/>
              <a:t>Towards this goal, our note has 2 contributions.</a:t>
            </a:r>
          </a:p>
          <a:p>
            <a:r>
              <a:rPr lang="en-US" baseline="0" dirty="0" smtClean="0"/>
              <a:t>Will </a:t>
            </a:r>
            <a:r>
              <a:rPr lang="en-US" baseline="0" dirty="0" err="1" smtClean="0"/>
              <a:t>dicuss</a:t>
            </a:r>
            <a:r>
              <a:rPr lang="en-US" baseline="0" dirty="0" smtClean="0"/>
              <a:t> the 2</a:t>
            </a:r>
            <a:r>
              <a:rPr lang="en-US" baseline="30000" dirty="0" smtClean="0"/>
              <a:t>nd</a:t>
            </a:r>
            <a:r>
              <a:rPr lang="en-US" baseline="0" dirty="0" smtClean="0"/>
              <a:t> goal in this talk while demonstrating the first.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First, let’s get some terminology out of the way.</a:t>
            </a:r>
          </a:p>
          <a:p>
            <a:r>
              <a:rPr lang="en-US" baseline="0" dirty="0" smtClean="0"/>
              <a:t>[swat right]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965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Consider</a:t>
            </a:r>
            <a:r>
              <a:rPr lang="en-US" baseline="0" dirty="0" smtClean="0"/>
              <a:t> two problems:</a:t>
            </a:r>
          </a:p>
          <a:p>
            <a:r>
              <a:rPr lang="en-US" baseline="0" dirty="0" smtClean="0"/>
              <a:t>Classification: given signal</a:t>
            </a:r>
          </a:p>
          <a:p>
            <a:r>
              <a:rPr lang="en-US" baseline="0" dirty="0" smtClean="0"/>
              <a:t>[wave down]</a:t>
            </a:r>
          </a:p>
          <a:p>
            <a:r>
              <a:rPr lang="en-US" baseline="0" dirty="0" smtClean="0"/>
              <a:t>Answer question which gesture was it?</a:t>
            </a:r>
          </a:p>
          <a:p>
            <a:r>
              <a:rPr lang="en-US" baseline="0" dirty="0" smtClean="0"/>
              <a:t>   - know a gesture occurred.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[wave down]</a:t>
            </a:r>
          </a:p>
          <a:p>
            <a:r>
              <a:rPr lang="en-US" baseline="0" dirty="0" smtClean="0"/>
              <a:t>More difficult problem is that of detection.</a:t>
            </a:r>
          </a:p>
          <a:p>
            <a:r>
              <a:rPr lang="en-US" baseline="0" dirty="0" smtClean="0"/>
              <a:t>When a gesture occurs.</a:t>
            </a:r>
          </a:p>
          <a:p>
            <a:r>
              <a:rPr lang="en-US" baseline="0" dirty="0" smtClean="0"/>
              <a:t>More difficult: less literature.</a:t>
            </a:r>
          </a:p>
          <a:p>
            <a:endParaRPr lang="en-US" baseline="0" dirty="0"/>
          </a:p>
          <a:p>
            <a:r>
              <a:rPr lang="en-US" baseline="0" dirty="0" smtClean="0"/>
              <a:t>Both have a problem with new users.</a:t>
            </a:r>
          </a:p>
          <a:p>
            <a:r>
              <a:rPr lang="en-US" baseline="0" dirty="0" smtClean="0"/>
              <a:t>[swat right]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33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Significant work in recognition.</a:t>
            </a:r>
          </a:p>
          <a:p>
            <a:r>
              <a:rPr lang="en-US" dirty="0" smtClean="0"/>
              <a:t>Conventional</a:t>
            </a:r>
            <a:r>
              <a:rPr lang="en-US" baseline="0" dirty="0" smtClean="0"/>
              <a:t> methods: high accuracy.</a:t>
            </a:r>
          </a:p>
          <a:p>
            <a:r>
              <a:rPr lang="en-US" baseline="0" dirty="0" smtClean="0"/>
              <a:t>Do so at the cost of training on each user. Refer to as user-specific models.</a:t>
            </a:r>
          </a:p>
          <a:p>
            <a:r>
              <a:rPr lang="en-US" dirty="0" smtClean="0"/>
              <a:t>Great for lab studies. But not practical</a:t>
            </a:r>
            <a:endParaRPr lang="en-US" baseline="0" dirty="0" smtClean="0"/>
          </a:p>
          <a:p>
            <a:r>
              <a:rPr lang="en-US" baseline="0" dirty="0" smtClean="0"/>
              <a:t>doesn't work in real world: too much required of user.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[point back]</a:t>
            </a:r>
          </a:p>
          <a:p>
            <a:r>
              <a:rPr lang="en-US" baseline="0" dirty="0" smtClean="0"/>
              <a:t>Often, classifiers can be trained on a number of people, and used to classify a new user.</a:t>
            </a:r>
          </a:p>
          <a:p>
            <a:r>
              <a:rPr lang="en-US" baseline="0" dirty="0" smtClean="0"/>
              <a:t>Refer to as Generic models.</a:t>
            </a:r>
          </a:p>
          <a:p>
            <a:r>
              <a:rPr lang="en-US" baseline="0" dirty="0" smtClean="0"/>
              <a:t>Accuracy typically drops to about </a:t>
            </a:r>
            <a:r>
              <a:rPr lang="en-US" dirty="0" smtClean="0"/>
              <a:t>90%</a:t>
            </a:r>
          </a:p>
          <a:p>
            <a:endParaRPr lang="en-US" dirty="0" smtClean="0"/>
          </a:p>
          <a:p>
            <a:r>
              <a:rPr lang="en-US" dirty="0" smtClean="0"/>
              <a:t>This is significant drop! </a:t>
            </a:r>
          </a:p>
          <a:p>
            <a:r>
              <a:rPr lang="en-US" dirty="0" smtClean="0"/>
              <a:t>[swap</a:t>
            </a:r>
            <a:r>
              <a:rPr lang="en-US" baseline="0" dirty="0" smtClean="0"/>
              <a:t> right]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670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look a bit closer.</a:t>
            </a:r>
          </a:p>
          <a:p>
            <a:r>
              <a:rPr lang="en-US" dirty="0" smtClean="0"/>
              <a:t>Say</a:t>
            </a:r>
            <a:r>
              <a:rPr lang="en-US" baseline="0" dirty="0" smtClean="0"/>
              <a:t> I make a circle</a:t>
            </a:r>
          </a:p>
          <a:p>
            <a:r>
              <a:rPr lang="en-US" dirty="0" smtClean="0"/>
              <a:t>[Circle]</a:t>
            </a:r>
          </a:p>
          <a:p>
            <a:r>
              <a:rPr lang="en-US" dirty="0" smtClean="0"/>
              <a:t>And another user makes the same gesture</a:t>
            </a:r>
          </a:p>
          <a:p>
            <a:r>
              <a:rPr lang="en-US" dirty="0" smtClean="0"/>
              <a:t>[circle]</a:t>
            </a:r>
          </a:p>
          <a:p>
            <a:endParaRPr lang="en-US" dirty="0" smtClean="0"/>
          </a:p>
          <a:p>
            <a:r>
              <a:rPr lang="en-US" dirty="0" smtClean="0"/>
              <a:t>Same</a:t>
            </a:r>
            <a:r>
              <a:rPr lang="en-US" baseline="0" dirty="0" smtClean="0"/>
              <a:t> Gesture, difference shape!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Each</a:t>
            </a:r>
            <a:r>
              <a:rPr lang="en-US" baseline="0" dirty="0" smtClean="0"/>
              <a:t> user has unique signal:</a:t>
            </a:r>
          </a:p>
          <a:p>
            <a:r>
              <a:rPr lang="en-US" baseline="0" dirty="0" smtClean="0"/>
              <a:t>	personal style</a:t>
            </a:r>
          </a:p>
          <a:p>
            <a:r>
              <a:rPr lang="en-US" baseline="0" dirty="0" smtClean="0"/>
              <a:t>	physical differences</a:t>
            </a:r>
          </a:p>
          <a:p>
            <a:endParaRPr lang="en-US" baseline="0" dirty="0" smtClean="0"/>
          </a:p>
          <a:p>
            <a:r>
              <a:rPr lang="en-US" dirty="0" smtClean="0"/>
              <a:t>[Swat Right]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250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address by mapping</a:t>
            </a:r>
            <a:r>
              <a:rPr lang="en-US" baseline="0" dirty="0" smtClean="0"/>
              <a:t> new users to a “buddy user” already in the training set.</a:t>
            </a:r>
          </a:p>
          <a:p>
            <a:r>
              <a:rPr lang="en-US" baseline="0" dirty="0" smtClean="0"/>
              <a:t>In other words, given a new user.</a:t>
            </a:r>
          </a:p>
          <a:p>
            <a:r>
              <a:rPr lang="en-US" baseline="0" dirty="0" smtClean="0"/>
              <a:t>[point back]</a:t>
            </a:r>
          </a:p>
          <a:p>
            <a:r>
              <a:rPr lang="en-US" baseline="0" dirty="0" smtClean="0"/>
              <a:t>We seek to identify a similar user in the training set.</a:t>
            </a:r>
          </a:p>
          <a:p>
            <a:r>
              <a:rPr lang="en-US" baseline="0" dirty="0" smtClean="0"/>
              <a:t>Call the similar user a “buddy”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Then we get a SINGLE example gesture from the new user, and compare it to the training examples of the buddy.</a:t>
            </a:r>
          </a:p>
          <a:p>
            <a:r>
              <a:rPr lang="en-US" baseline="0" dirty="0" smtClean="0"/>
              <a:t>Let’s look closer</a:t>
            </a:r>
          </a:p>
          <a:p>
            <a:r>
              <a:rPr lang="en-US" baseline="0" dirty="0" smtClean="0"/>
              <a:t>[swat right]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257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observe that the primary difference is in</a:t>
            </a:r>
            <a:r>
              <a:rPr lang="en-US" baseline="0" dirty="0" smtClean="0"/>
              <a:t> amplitude.</a:t>
            </a:r>
          </a:p>
          <a:p>
            <a:r>
              <a:rPr lang="en-US" baseline="0" dirty="0" smtClean="0"/>
              <a:t>Natural: two users perform same gesture, but have different heights, will be scaled in sensing domain.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we want to do is take the training example</a:t>
            </a:r>
          </a:p>
          <a:p>
            <a:r>
              <a:rPr lang="en-US" baseline="0" dirty="0" smtClean="0"/>
              <a:t>[stretch out]</a:t>
            </a:r>
          </a:p>
          <a:p>
            <a:r>
              <a:rPr lang="en-US" baseline="0" dirty="0" smtClean="0"/>
              <a:t>And stretch it out to match the buddy’s example.</a:t>
            </a:r>
          </a:p>
          <a:p>
            <a:r>
              <a:rPr lang="en-US" baseline="0" dirty="0" smtClean="0"/>
              <a:t>We do this by estimating a linear transformation f from the training example s(t) to the buddy’s example </a:t>
            </a:r>
            <a:r>
              <a:rPr lang="en-US" baseline="0" dirty="0" err="1" smtClean="0"/>
              <a:t>sm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[Swat Right]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997F66-98A5-429C-AABE-904C6CC15E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87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87" name="Object 15"/>
          <p:cNvGraphicFramePr>
            <a:graphicFrameLocks noChangeAspect="1"/>
          </p:cNvGraphicFramePr>
          <p:nvPr/>
        </p:nvGraphicFramePr>
        <p:xfrm>
          <a:off x="44450" y="2393950"/>
          <a:ext cx="9077325" cy="181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Image" r:id="rId3" imgW="10209524" imgH="1815873" progId="Photoshop.Image.6">
                  <p:embed/>
                </p:oleObj>
              </mc:Choice>
              <mc:Fallback>
                <p:oleObj name="Image" r:id="rId3" imgW="10209524" imgH="1815873" progId="Photoshop.Image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50" y="2393950"/>
                        <a:ext cx="9077325" cy="181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088" name="Group 16"/>
          <p:cNvGrpSpPr>
            <a:grpSpLocks/>
          </p:cNvGrpSpPr>
          <p:nvPr/>
        </p:nvGrpSpPr>
        <p:grpSpPr bwMode="auto">
          <a:xfrm>
            <a:off x="34925" y="4292600"/>
            <a:ext cx="9074150" cy="2520950"/>
            <a:chOff x="0" y="2640"/>
            <a:chExt cx="5760" cy="1680"/>
          </a:xfrm>
        </p:grpSpPr>
        <p:sp>
          <p:nvSpPr>
            <p:cNvPr id="3089" name="Rectangle 17"/>
            <p:cNvSpPr>
              <a:spLocks noChangeArrowheads="1"/>
            </p:cNvSpPr>
            <p:nvPr userDrawn="1"/>
          </p:nvSpPr>
          <p:spPr bwMode="gray">
            <a:xfrm>
              <a:off x="0" y="2640"/>
              <a:ext cx="5760" cy="168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0" name="Rectangle 18"/>
            <p:cNvSpPr>
              <a:spLocks noChangeArrowheads="1"/>
            </p:cNvSpPr>
            <p:nvPr userDrawn="1"/>
          </p:nvSpPr>
          <p:spPr bwMode="gray">
            <a:xfrm>
              <a:off x="0" y="2640"/>
              <a:ext cx="5760" cy="96"/>
            </a:xfrm>
            <a:prstGeom prst="rect">
              <a:avLst/>
            </a:prstGeom>
            <a:gradFill rotWithShape="0">
              <a:gsLst>
                <a:gs pos="0">
                  <a:schemeClr val="bg2">
                    <a:gamma/>
                    <a:shade val="46275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091" name="Rectangle 19"/>
          <p:cNvSpPr>
            <a:spLocks noChangeArrowheads="1"/>
          </p:cNvSpPr>
          <p:nvPr/>
        </p:nvSpPr>
        <p:spPr bwMode="gray">
          <a:xfrm>
            <a:off x="34925" y="44450"/>
            <a:ext cx="9074150" cy="2282825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092" name="Group 20"/>
          <p:cNvGrpSpPr>
            <a:grpSpLocks/>
          </p:cNvGrpSpPr>
          <p:nvPr/>
        </p:nvGrpSpPr>
        <p:grpSpPr bwMode="auto">
          <a:xfrm>
            <a:off x="-4763" y="0"/>
            <a:ext cx="9148763" cy="6856413"/>
            <a:chOff x="-3" y="0"/>
            <a:chExt cx="5763" cy="4319"/>
          </a:xfrm>
        </p:grpSpPr>
        <p:sp>
          <p:nvSpPr>
            <p:cNvPr id="3093" name="AutoShape 21"/>
            <p:cNvSpPr>
              <a:spLocks noChangeArrowheads="1"/>
            </p:cNvSpPr>
            <p:nvPr userDrawn="1"/>
          </p:nvSpPr>
          <p:spPr bwMode="gray">
            <a:xfrm>
              <a:off x="24" y="24"/>
              <a:ext cx="5712" cy="4272"/>
            </a:xfrm>
            <a:prstGeom prst="roundRect">
              <a:avLst>
                <a:gd name="adj" fmla="val 6227"/>
              </a:avLst>
            </a:prstGeom>
            <a:noFill/>
            <a:ln w="762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94" name="Freeform 22"/>
            <p:cNvSpPr>
              <a:spLocks/>
            </p:cNvSpPr>
            <p:nvPr userDrawn="1"/>
          </p:nvSpPr>
          <p:spPr bwMode="gray">
            <a:xfrm>
              <a:off x="0" y="0"/>
              <a:ext cx="288" cy="288"/>
            </a:xfrm>
            <a:custGeom>
              <a:avLst/>
              <a:gdLst>
                <a:gd name="T0" fmla="*/ 0 w 336"/>
                <a:gd name="T1" fmla="*/ 48 h 384"/>
                <a:gd name="T2" fmla="*/ 0 w 336"/>
                <a:gd name="T3" fmla="*/ 384 h 384"/>
                <a:gd name="T4" fmla="*/ 96 w 336"/>
                <a:gd name="T5" fmla="*/ 192 h 384"/>
                <a:gd name="T6" fmla="*/ 192 w 336"/>
                <a:gd name="T7" fmla="*/ 48 h 384"/>
                <a:gd name="T8" fmla="*/ 336 w 336"/>
                <a:gd name="T9" fmla="*/ 0 h 384"/>
                <a:gd name="T10" fmla="*/ 0 w 336"/>
                <a:gd name="T1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5" name="Freeform 23"/>
            <p:cNvSpPr>
              <a:spLocks/>
            </p:cNvSpPr>
            <p:nvPr userDrawn="1"/>
          </p:nvSpPr>
          <p:spPr bwMode="gray">
            <a:xfrm rot="-5408600">
              <a:off x="-50" y="4030"/>
              <a:ext cx="336" cy="242"/>
            </a:xfrm>
            <a:custGeom>
              <a:avLst/>
              <a:gdLst>
                <a:gd name="T0" fmla="*/ 0 w 336"/>
                <a:gd name="T1" fmla="*/ 48 h 384"/>
                <a:gd name="T2" fmla="*/ 0 w 336"/>
                <a:gd name="T3" fmla="*/ 384 h 384"/>
                <a:gd name="T4" fmla="*/ 96 w 336"/>
                <a:gd name="T5" fmla="*/ 192 h 384"/>
                <a:gd name="T6" fmla="*/ 192 w 336"/>
                <a:gd name="T7" fmla="*/ 48 h 384"/>
                <a:gd name="T8" fmla="*/ 336 w 336"/>
                <a:gd name="T9" fmla="*/ 0 h 384"/>
                <a:gd name="T10" fmla="*/ 0 w 336"/>
                <a:gd name="T1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6" name="Freeform 24"/>
            <p:cNvSpPr>
              <a:spLocks/>
            </p:cNvSpPr>
            <p:nvPr userDrawn="1"/>
          </p:nvSpPr>
          <p:spPr bwMode="gray">
            <a:xfrm rot="10769190">
              <a:off x="5519" y="4031"/>
              <a:ext cx="232" cy="287"/>
            </a:xfrm>
            <a:custGeom>
              <a:avLst/>
              <a:gdLst>
                <a:gd name="T0" fmla="*/ 0 w 336"/>
                <a:gd name="T1" fmla="*/ 48 h 384"/>
                <a:gd name="T2" fmla="*/ 0 w 336"/>
                <a:gd name="T3" fmla="*/ 384 h 384"/>
                <a:gd name="T4" fmla="*/ 96 w 336"/>
                <a:gd name="T5" fmla="*/ 192 h 384"/>
                <a:gd name="T6" fmla="*/ 192 w 336"/>
                <a:gd name="T7" fmla="*/ 48 h 384"/>
                <a:gd name="T8" fmla="*/ 336 w 336"/>
                <a:gd name="T9" fmla="*/ 0 h 384"/>
                <a:gd name="T10" fmla="*/ 0 w 336"/>
                <a:gd name="T1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97" name="Freeform 25"/>
            <p:cNvSpPr>
              <a:spLocks/>
            </p:cNvSpPr>
            <p:nvPr userDrawn="1"/>
          </p:nvSpPr>
          <p:spPr bwMode="gray">
            <a:xfrm rot="5400000">
              <a:off x="5472" y="0"/>
              <a:ext cx="288" cy="288"/>
            </a:xfrm>
            <a:custGeom>
              <a:avLst/>
              <a:gdLst>
                <a:gd name="T0" fmla="*/ 0 w 336"/>
                <a:gd name="T1" fmla="*/ 48 h 384"/>
                <a:gd name="T2" fmla="*/ 0 w 336"/>
                <a:gd name="T3" fmla="*/ 384 h 384"/>
                <a:gd name="T4" fmla="*/ 96 w 336"/>
                <a:gd name="T5" fmla="*/ 192 h 384"/>
                <a:gd name="T6" fmla="*/ 192 w 336"/>
                <a:gd name="T7" fmla="*/ 48 h 384"/>
                <a:gd name="T8" fmla="*/ 336 w 336"/>
                <a:gd name="T9" fmla="*/ 0 h 384"/>
                <a:gd name="T10" fmla="*/ 0 w 336"/>
                <a:gd name="T1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6" h="384">
                  <a:moveTo>
                    <a:pt x="0" y="48"/>
                  </a:moveTo>
                  <a:lnTo>
                    <a:pt x="0" y="384"/>
                  </a:lnTo>
                  <a:lnTo>
                    <a:pt x="96" y="192"/>
                  </a:lnTo>
                  <a:lnTo>
                    <a:pt x="192" y="48"/>
                  </a:lnTo>
                  <a:lnTo>
                    <a:pt x="336" y="0"/>
                  </a:lnTo>
                  <a:lnTo>
                    <a:pt x="0" y="0"/>
                  </a:ln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 bwMode="ltGray">
          <a:xfrm>
            <a:off x="762000" y="990600"/>
            <a:ext cx="7772400" cy="1066800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rgbClr val="000000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953000"/>
            <a:ext cx="6400800" cy="533400"/>
          </a:xfrm>
        </p:spPr>
        <p:txBody>
          <a:bodyPr/>
          <a:lstStyle>
            <a:lvl1pPr marL="0" indent="0" algn="ctr">
              <a:buFontTx/>
              <a:buNone/>
              <a:defRPr sz="2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04AF1787-88DA-4BEF-9109-86CB140F4CCC}" type="slidenum">
              <a:rPr lang="en-US"/>
              <a:pPr/>
              <a:t>‹#›</a:t>
            </a:fld>
            <a:endParaRPr lang="en-US"/>
          </a:p>
        </p:txBody>
      </p:sp>
      <p:grpSp>
        <p:nvGrpSpPr>
          <p:cNvPr id="3098" name="Group 26"/>
          <p:cNvGrpSpPr>
            <a:grpSpLocks/>
          </p:cNvGrpSpPr>
          <p:nvPr/>
        </p:nvGrpSpPr>
        <p:grpSpPr bwMode="auto">
          <a:xfrm>
            <a:off x="2482850" y="2895600"/>
            <a:ext cx="2698750" cy="1041400"/>
            <a:chOff x="1610" y="1965"/>
            <a:chExt cx="1700" cy="656"/>
          </a:xfrm>
        </p:grpSpPr>
        <p:pic>
          <p:nvPicPr>
            <p:cNvPr id="3099" name="Picture 27" descr="Untitled-1 copy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2426" y="1965"/>
              <a:ext cx="590" cy="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0" name="Picture 28" descr="Untitled-1 copy"/>
            <p:cNvPicPr>
              <a:picLocks noChangeAspect="1" noChangeArrowheads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3061" y="2372"/>
              <a:ext cx="249" cy="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01" name="Picture 29" descr="Untitled-1 copy"/>
            <p:cNvPicPr>
              <a:picLocks noChangeAspect="1" noChangeArrowheads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1610" y="2237"/>
              <a:ext cx="363" cy="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407E62-6B55-4717-A4D5-0B51CC1853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6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612298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612298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741465B-1EFF-41A8-98DD-057AF72E88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86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74638"/>
            <a:ext cx="6629400" cy="8683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447800"/>
            <a:ext cx="8229600" cy="4949825"/>
          </a:xfrm>
        </p:spPr>
        <p:txBody>
          <a:bodyPr/>
          <a:lstStyle/>
          <a:p>
            <a:r>
              <a:rPr lang="en-US" smtClean="0"/>
              <a:t>Click icon to add table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77000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77000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AF1C263A-AFDE-401D-AB0A-58301784843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0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B39935-89A8-4518-ADBC-FD841EDC6E30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12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B2946A-867E-4D76-8123-E5ED9DFC5B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562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47800"/>
            <a:ext cx="4038600" cy="4949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2030966-AE00-4B71-BAA4-92F16AA48BE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693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5F11A08-3FD4-4AC4-86AE-5108A615BA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769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5EF0A1-3DF8-4CD9-B77A-73F38AE579E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57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E55392-6D58-45D4-BABB-60BF405839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1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99D6148-41AB-42AC-BC1B-08CEF0A836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40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A8F406-7B6C-454D-9A3B-1BD17FF3499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60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39216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roup 11"/>
          <p:cNvGrpSpPr>
            <a:grpSpLocks/>
          </p:cNvGrpSpPr>
          <p:nvPr/>
        </p:nvGrpSpPr>
        <p:grpSpPr bwMode="auto">
          <a:xfrm>
            <a:off x="0" y="285750"/>
            <a:ext cx="9156700" cy="911225"/>
            <a:chOff x="-1" y="196"/>
            <a:chExt cx="5768" cy="635"/>
          </a:xfrm>
        </p:grpSpPr>
        <p:sp>
          <p:nvSpPr>
            <p:cNvPr id="1036" name="Rectangle 12"/>
            <p:cNvSpPr>
              <a:spLocks noChangeArrowheads="1"/>
            </p:cNvSpPr>
            <p:nvPr userDrawn="1"/>
          </p:nvSpPr>
          <p:spPr bwMode="gray">
            <a:xfrm>
              <a:off x="1" y="196"/>
              <a:ext cx="5766" cy="635"/>
            </a:xfrm>
            <a:prstGeom prst="rect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tx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7" name="Freeform 13"/>
            <p:cNvSpPr>
              <a:spLocks/>
            </p:cNvSpPr>
            <p:nvPr userDrawn="1"/>
          </p:nvSpPr>
          <p:spPr bwMode="gray">
            <a:xfrm flipH="1" flipV="1">
              <a:off x="2265" y="196"/>
              <a:ext cx="3497" cy="226"/>
            </a:xfrm>
            <a:custGeom>
              <a:avLst/>
              <a:gdLst>
                <a:gd name="T0" fmla="*/ 45 w 1497"/>
                <a:gd name="T1" fmla="*/ 590 h 590"/>
                <a:gd name="T2" fmla="*/ 1497 w 1497"/>
                <a:gd name="T3" fmla="*/ 590 h 590"/>
                <a:gd name="T4" fmla="*/ 0 w 1497"/>
                <a:gd name="T5" fmla="*/ 0 h 590"/>
                <a:gd name="T6" fmla="*/ 0 w 1497"/>
                <a:gd name="T7" fmla="*/ 59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7" h="590">
                  <a:moveTo>
                    <a:pt x="45" y="590"/>
                  </a:moveTo>
                  <a:lnTo>
                    <a:pt x="1497" y="590"/>
                  </a:lnTo>
                  <a:lnTo>
                    <a:pt x="0" y="0"/>
                  </a:lnTo>
                  <a:lnTo>
                    <a:pt x="0" y="590"/>
                  </a:lnTo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8" name="Freeform 14"/>
            <p:cNvSpPr>
              <a:spLocks/>
            </p:cNvSpPr>
            <p:nvPr userDrawn="1"/>
          </p:nvSpPr>
          <p:spPr bwMode="gray">
            <a:xfrm>
              <a:off x="-1" y="513"/>
              <a:ext cx="3702" cy="311"/>
            </a:xfrm>
            <a:custGeom>
              <a:avLst/>
              <a:gdLst>
                <a:gd name="T0" fmla="*/ 45 w 1497"/>
                <a:gd name="T1" fmla="*/ 590 h 590"/>
                <a:gd name="T2" fmla="*/ 1497 w 1497"/>
                <a:gd name="T3" fmla="*/ 590 h 590"/>
                <a:gd name="T4" fmla="*/ 0 w 1497"/>
                <a:gd name="T5" fmla="*/ 0 h 590"/>
                <a:gd name="T6" fmla="*/ 0 w 1497"/>
                <a:gd name="T7" fmla="*/ 59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7" h="590">
                  <a:moveTo>
                    <a:pt x="45" y="590"/>
                  </a:moveTo>
                  <a:lnTo>
                    <a:pt x="1497" y="590"/>
                  </a:lnTo>
                  <a:lnTo>
                    <a:pt x="0" y="0"/>
                  </a:lnTo>
                  <a:lnTo>
                    <a:pt x="0" y="590"/>
                  </a:lnTo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1588" y="0"/>
            <a:ext cx="9144000" cy="2413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tx1">
                  <a:gamma/>
                  <a:shade val="46275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gray">
          <a:xfrm>
            <a:off x="12700" y="1235075"/>
            <a:ext cx="9132888" cy="158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676400" y="274638"/>
            <a:ext cx="6629400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rgbClr val="0000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47800"/>
            <a:ext cx="8229600" cy="494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77000"/>
            <a:ext cx="213360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C00763B-87B6-47F4-BFA0-EDCE1C5AEAC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wm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video" Target="../media/media3.wmv"/><Relationship Id="rId11" Type="http://schemas.openxmlformats.org/officeDocument/2006/relationships/image" Target="../media/image9.png"/><Relationship Id="rId5" Type="http://schemas.microsoft.com/office/2007/relationships/media" Target="../media/media3.wmv"/><Relationship Id="rId10" Type="http://schemas.openxmlformats.org/officeDocument/2006/relationships/image" Target="../media/image8.png"/><Relationship Id="rId4" Type="http://schemas.openxmlformats.org/officeDocument/2006/relationships/video" Target="../media/media2.wmv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6.wmv"/><Relationship Id="rId7" Type="http://schemas.openxmlformats.org/officeDocument/2006/relationships/image" Target="../media/image14.png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wmv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1066800"/>
          </a:xfrm>
        </p:spPr>
        <p:txBody>
          <a:bodyPr/>
          <a:lstStyle/>
          <a:p>
            <a:r>
              <a:rPr lang="en-US" sz="4000" b="1" dirty="0"/>
              <a:t>Making Gestural </a:t>
            </a:r>
            <a:r>
              <a:rPr lang="en-US" sz="4000" b="1" dirty="0" smtClean="0"/>
              <a:t>Input</a:t>
            </a:r>
            <a:r>
              <a:rPr lang="en-US" sz="4000" b="1" dirty="0"/>
              <a:t/>
            </a:r>
            <a:br>
              <a:rPr lang="en-US" sz="4000" b="1" dirty="0"/>
            </a:br>
            <a:r>
              <a:rPr lang="en-US" sz="4000" b="1" dirty="0"/>
              <a:t>More Practical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8650" y="4953000"/>
            <a:ext cx="7886700" cy="533400"/>
          </a:xfrm>
        </p:spPr>
        <p:txBody>
          <a:bodyPr/>
          <a:lstStyle/>
          <a:p>
            <a:r>
              <a:rPr lang="en-US" dirty="0" smtClean="0"/>
              <a:t>Louis Kratz</a:t>
            </a:r>
            <a:r>
              <a:rPr lang="en-US" baseline="30000" dirty="0" smtClean="0"/>
              <a:t>1,2</a:t>
            </a:r>
            <a:r>
              <a:rPr lang="en-US" dirty="0" smtClean="0"/>
              <a:t>, </a:t>
            </a:r>
            <a:r>
              <a:rPr lang="en-US" dirty="0"/>
              <a:t>T. Scott </a:t>
            </a:r>
            <a:r>
              <a:rPr lang="en-US" dirty="0" smtClean="0"/>
              <a:t>Saponas</a:t>
            </a:r>
            <a:r>
              <a:rPr lang="en-US" baseline="30000" dirty="0" smtClean="0"/>
              <a:t>1</a:t>
            </a:r>
            <a:r>
              <a:rPr lang="en-US" dirty="0" smtClean="0"/>
              <a:t>, </a:t>
            </a:r>
            <a:r>
              <a:rPr lang="en-US" dirty="0"/>
              <a:t>Dan </a:t>
            </a:r>
            <a:r>
              <a:rPr lang="en-US" dirty="0" smtClean="0"/>
              <a:t>Morris</a:t>
            </a:r>
            <a:r>
              <a:rPr lang="en-US" baseline="30000" dirty="0" smtClean="0"/>
              <a:t>1</a:t>
            </a:r>
            <a:endParaRPr lang="en-US" baseline="30000" dirty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876300" y="5791200"/>
            <a:ext cx="73914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FontTx/>
              <a:buNone/>
              <a:defRPr sz="28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400" baseline="30000" dirty="0" smtClean="0"/>
              <a:t>1</a:t>
            </a:r>
            <a:r>
              <a:rPr lang="en-US" sz="2400" dirty="0" smtClean="0"/>
              <a:t>Microsoft Research, Redmond, WA</a:t>
            </a:r>
            <a:br>
              <a:rPr lang="en-US" sz="2400" dirty="0" smtClean="0"/>
            </a:br>
            <a:r>
              <a:rPr lang="en-US" sz="2400" baseline="30000" dirty="0"/>
              <a:t>2</a:t>
            </a:r>
            <a:r>
              <a:rPr lang="en-US" sz="2400" dirty="0" smtClean="0"/>
              <a:t>Drexel University, Philadelphia, PA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4613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Mapping to Buddy Space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075638" y="1959225"/>
            <a:ext cx="4934762" cy="2334108"/>
            <a:chOff x="1571625" y="4572000"/>
            <a:chExt cx="2466975" cy="1166862"/>
          </a:xfrm>
        </p:grpSpPr>
        <p:cxnSp>
          <p:nvCxnSpPr>
            <p:cNvPr id="5" name="Straight Connector 4"/>
            <p:cNvCxnSpPr/>
            <p:nvPr/>
          </p:nvCxnSpPr>
          <p:spPr>
            <a:xfrm>
              <a:off x="1676400" y="4572000"/>
              <a:ext cx="0" cy="1143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571625" y="5562600"/>
              <a:ext cx="246697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reeform 6"/>
            <p:cNvSpPr/>
            <p:nvPr/>
          </p:nvSpPr>
          <p:spPr>
            <a:xfrm>
              <a:off x="1868487" y="4800600"/>
              <a:ext cx="2032000" cy="938262"/>
            </a:xfrm>
            <a:custGeom>
              <a:avLst/>
              <a:gdLst>
                <a:gd name="connsiteX0" fmla="*/ 0 w 2062591"/>
                <a:gd name="connsiteY0" fmla="*/ 768436 h 938262"/>
                <a:gd name="connsiteX1" fmla="*/ 381000 w 2062591"/>
                <a:gd name="connsiteY1" fmla="*/ 616036 h 938262"/>
                <a:gd name="connsiteX2" fmla="*/ 584200 w 2062591"/>
                <a:gd name="connsiteY2" fmla="*/ 870036 h 938262"/>
                <a:gd name="connsiteX3" fmla="*/ 984250 w 2062591"/>
                <a:gd name="connsiteY3" fmla="*/ 86 h 938262"/>
                <a:gd name="connsiteX4" fmla="*/ 1346200 w 2062591"/>
                <a:gd name="connsiteY4" fmla="*/ 927186 h 938262"/>
                <a:gd name="connsiteX5" fmla="*/ 1771650 w 2062591"/>
                <a:gd name="connsiteY5" fmla="*/ 533486 h 938262"/>
                <a:gd name="connsiteX6" fmla="*/ 2032000 w 2062591"/>
                <a:gd name="connsiteY6" fmla="*/ 882736 h 938262"/>
                <a:gd name="connsiteX7" fmla="*/ 2032000 w 2062591"/>
                <a:gd name="connsiteY7" fmla="*/ 857336 h 938262"/>
                <a:gd name="connsiteX8" fmla="*/ 1803400 w 2062591"/>
                <a:gd name="connsiteY8" fmla="*/ 793836 h 938262"/>
                <a:gd name="connsiteX9" fmla="*/ 1898650 w 2062591"/>
                <a:gd name="connsiteY9" fmla="*/ 838286 h 938262"/>
                <a:gd name="connsiteX0" fmla="*/ 0 w 2062591"/>
                <a:gd name="connsiteY0" fmla="*/ 768436 h 938262"/>
                <a:gd name="connsiteX1" fmla="*/ 381000 w 2062591"/>
                <a:gd name="connsiteY1" fmla="*/ 616036 h 938262"/>
                <a:gd name="connsiteX2" fmla="*/ 584200 w 2062591"/>
                <a:gd name="connsiteY2" fmla="*/ 870036 h 938262"/>
                <a:gd name="connsiteX3" fmla="*/ 984250 w 2062591"/>
                <a:gd name="connsiteY3" fmla="*/ 86 h 938262"/>
                <a:gd name="connsiteX4" fmla="*/ 1346200 w 2062591"/>
                <a:gd name="connsiteY4" fmla="*/ 927186 h 938262"/>
                <a:gd name="connsiteX5" fmla="*/ 1771650 w 2062591"/>
                <a:gd name="connsiteY5" fmla="*/ 533486 h 938262"/>
                <a:gd name="connsiteX6" fmla="*/ 2032000 w 2062591"/>
                <a:gd name="connsiteY6" fmla="*/ 882736 h 938262"/>
                <a:gd name="connsiteX7" fmla="*/ 2032000 w 2062591"/>
                <a:gd name="connsiteY7" fmla="*/ 857336 h 938262"/>
                <a:gd name="connsiteX8" fmla="*/ 1803400 w 2062591"/>
                <a:gd name="connsiteY8" fmla="*/ 793836 h 938262"/>
                <a:gd name="connsiteX0" fmla="*/ 0 w 2062591"/>
                <a:gd name="connsiteY0" fmla="*/ 768436 h 938262"/>
                <a:gd name="connsiteX1" fmla="*/ 381000 w 2062591"/>
                <a:gd name="connsiteY1" fmla="*/ 616036 h 938262"/>
                <a:gd name="connsiteX2" fmla="*/ 584200 w 2062591"/>
                <a:gd name="connsiteY2" fmla="*/ 870036 h 938262"/>
                <a:gd name="connsiteX3" fmla="*/ 984250 w 2062591"/>
                <a:gd name="connsiteY3" fmla="*/ 86 h 938262"/>
                <a:gd name="connsiteX4" fmla="*/ 1346200 w 2062591"/>
                <a:gd name="connsiteY4" fmla="*/ 927186 h 938262"/>
                <a:gd name="connsiteX5" fmla="*/ 1771650 w 2062591"/>
                <a:gd name="connsiteY5" fmla="*/ 533486 h 938262"/>
                <a:gd name="connsiteX6" fmla="*/ 2032000 w 2062591"/>
                <a:gd name="connsiteY6" fmla="*/ 882736 h 938262"/>
                <a:gd name="connsiteX7" fmla="*/ 2032000 w 2062591"/>
                <a:gd name="connsiteY7" fmla="*/ 857336 h 938262"/>
                <a:gd name="connsiteX0" fmla="*/ 0 w 2032000"/>
                <a:gd name="connsiteY0" fmla="*/ 768436 h 938262"/>
                <a:gd name="connsiteX1" fmla="*/ 381000 w 2032000"/>
                <a:gd name="connsiteY1" fmla="*/ 616036 h 938262"/>
                <a:gd name="connsiteX2" fmla="*/ 584200 w 2032000"/>
                <a:gd name="connsiteY2" fmla="*/ 870036 h 938262"/>
                <a:gd name="connsiteX3" fmla="*/ 984250 w 2032000"/>
                <a:gd name="connsiteY3" fmla="*/ 86 h 938262"/>
                <a:gd name="connsiteX4" fmla="*/ 1346200 w 2032000"/>
                <a:gd name="connsiteY4" fmla="*/ 927186 h 938262"/>
                <a:gd name="connsiteX5" fmla="*/ 1771650 w 2032000"/>
                <a:gd name="connsiteY5" fmla="*/ 533486 h 938262"/>
                <a:gd name="connsiteX6" fmla="*/ 2032000 w 2032000"/>
                <a:gd name="connsiteY6" fmla="*/ 882736 h 93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32000" h="938262">
                  <a:moveTo>
                    <a:pt x="0" y="768436"/>
                  </a:moveTo>
                  <a:cubicBezTo>
                    <a:pt x="141816" y="683769"/>
                    <a:pt x="283633" y="599103"/>
                    <a:pt x="381000" y="616036"/>
                  </a:cubicBezTo>
                  <a:cubicBezTo>
                    <a:pt x="478367" y="632969"/>
                    <a:pt x="483658" y="972694"/>
                    <a:pt x="584200" y="870036"/>
                  </a:cubicBezTo>
                  <a:cubicBezTo>
                    <a:pt x="684742" y="767378"/>
                    <a:pt x="857250" y="-9439"/>
                    <a:pt x="984250" y="86"/>
                  </a:cubicBezTo>
                  <a:cubicBezTo>
                    <a:pt x="1111250" y="9611"/>
                    <a:pt x="1214967" y="838286"/>
                    <a:pt x="1346200" y="927186"/>
                  </a:cubicBezTo>
                  <a:cubicBezTo>
                    <a:pt x="1477433" y="1016086"/>
                    <a:pt x="1657350" y="540894"/>
                    <a:pt x="1771650" y="533486"/>
                  </a:cubicBezTo>
                  <a:cubicBezTo>
                    <a:pt x="1885950" y="526078"/>
                    <a:pt x="1988608" y="828761"/>
                    <a:pt x="2032000" y="882736"/>
                  </a:cubicBezTo>
                </a:path>
              </a:pathLst>
            </a:custGeom>
            <a:ln w="1905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Freeform 11"/>
          <p:cNvSpPr/>
          <p:nvPr/>
        </p:nvSpPr>
        <p:spPr>
          <a:xfrm>
            <a:off x="2669460" y="3150333"/>
            <a:ext cx="4064669" cy="571596"/>
          </a:xfrm>
          <a:custGeom>
            <a:avLst/>
            <a:gdLst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8" fmla="*/ 1803400 w 2062591"/>
              <a:gd name="connsiteY8" fmla="*/ 793836 h 938262"/>
              <a:gd name="connsiteX9" fmla="*/ 1898650 w 2062591"/>
              <a:gd name="connsiteY9" fmla="*/ 838286 h 938262"/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8" fmla="*/ 1803400 w 2062591"/>
              <a:gd name="connsiteY8" fmla="*/ 793836 h 938262"/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0" fmla="*/ 0 w 2032000"/>
              <a:gd name="connsiteY0" fmla="*/ 768436 h 938262"/>
              <a:gd name="connsiteX1" fmla="*/ 381000 w 2032000"/>
              <a:gd name="connsiteY1" fmla="*/ 616036 h 938262"/>
              <a:gd name="connsiteX2" fmla="*/ 584200 w 2032000"/>
              <a:gd name="connsiteY2" fmla="*/ 870036 h 938262"/>
              <a:gd name="connsiteX3" fmla="*/ 984250 w 2032000"/>
              <a:gd name="connsiteY3" fmla="*/ 86 h 938262"/>
              <a:gd name="connsiteX4" fmla="*/ 1346200 w 2032000"/>
              <a:gd name="connsiteY4" fmla="*/ 927186 h 938262"/>
              <a:gd name="connsiteX5" fmla="*/ 1771650 w 2032000"/>
              <a:gd name="connsiteY5" fmla="*/ 533486 h 938262"/>
              <a:gd name="connsiteX6" fmla="*/ 2032000 w 2032000"/>
              <a:gd name="connsiteY6" fmla="*/ 882736 h 938262"/>
              <a:gd name="connsiteX0" fmla="*/ 0 w 2032000"/>
              <a:gd name="connsiteY0" fmla="*/ 768436 h 961708"/>
              <a:gd name="connsiteX1" fmla="*/ 381000 w 2032000"/>
              <a:gd name="connsiteY1" fmla="*/ 616036 h 961708"/>
              <a:gd name="connsiteX2" fmla="*/ 584200 w 2032000"/>
              <a:gd name="connsiteY2" fmla="*/ 870036 h 961708"/>
              <a:gd name="connsiteX3" fmla="*/ 984250 w 2032000"/>
              <a:gd name="connsiteY3" fmla="*/ 86 h 961708"/>
              <a:gd name="connsiteX4" fmla="*/ 1346200 w 2032000"/>
              <a:gd name="connsiteY4" fmla="*/ 927186 h 961708"/>
              <a:gd name="connsiteX5" fmla="*/ 1765300 w 2032000"/>
              <a:gd name="connsiteY5" fmla="*/ 774786 h 961708"/>
              <a:gd name="connsiteX6" fmla="*/ 2032000 w 2032000"/>
              <a:gd name="connsiteY6" fmla="*/ 882736 h 961708"/>
              <a:gd name="connsiteX0" fmla="*/ 0 w 2032000"/>
              <a:gd name="connsiteY0" fmla="*/ 768438 h 961710"/>
              <a:gd name="connsiteX1" fmla="*/ 212725 w 2032000"/>
              <a:gd name="connsiteY1" fmla="*/ 701763 h 961710"/>
              <a:gd name="connsiteX2" fmla="*/ 584200 w 2032000"/>
              <a:gd name="connsiteY2" fmla="*/ 870038 h 961710"/>
              <a:gd name="connsiteX3" fmla="*/ 984250 w 2032000"/>
              <a:gd name="connsiteY3" fmla="*/ 88 h 961710"/>
              <a:gd name="connsiteX4" fmla="*/ 1346200 w 2032000"/>
              <a:gd name="connsiteY4" fmla="*/ 927188 h 961710"/>
              <a:gd name="connsiteX5" fmla="*/ 1765300 w 2032000"/>
              <a:gd name="connsiteY5" fmla="*/ 774788 h 961710"/>
              <a:gd name="connsiteX6" fmla="*/ 2032000 w 2032000"/>
              <a:gd name="connsiteY6" fmla="*/ 882738 h 961710"/>
              <a:gd name="connsiteX0" fmla="*/ 0 w 2032000"/>
              <a:gd name="connsiteY0" fmla="*/ 171701 h 333833"/>
              <a:gd name="connsiteX1" fmla="*/ 212725 w 2032000"/>
              <a:gd name="connsiteY1" fmla="*/ 105026 h 333833"/>
              <a:gd name="connsiteX2" fmla="*/ 584200 w 2032000"/>
              <a:gd name="connsiteY2" fmla="*/ 273301 h 333833"/>
              <a:gd name="connsiteX3" fmla="*/ 965200 w 2032000"/>
              <a:gd name="connsiteY3" fmla="*/ 251 h 333833"/>
              <a:gd name="connsiteX4" fmla="*/ 1346200 w 2032000"/>
              <a:gd name="connsiteY4" fmla="*/ 330451 h 333833"/>
              <a:gd name="connsiteX5" fmla="*/ 1765300 w 2032000"/>
              <a:gd name="connsiteY5" fmla="*/ 178051 h 333833"/>
              <a:gd name="connsiteX6" fmla="*/ 2032000 w 2032000"/>
              <a:gd name="connsiteY6" fmla="*/ 286001 h 333833"/>
              <a:gd name="connsiteX0" fmla="*/ 0 w 2032000"/>
              <a:gd name="connsiteY0" fmla="*/ 171451 h 285751"/>
              <a:gd name="connsiteX1" fmla="*/ 212725 w 2032000"/>
              <a:gd name="connsiteY1" fmla="*/ 104776 h 285751"/>
              <a:gd name="connsiteX2" fmla="*/ 584200 w 2032000"/>
              <a:gd name="connsiteY2" fmla="*/ 273051 h 285751"/>
              <a:gd name="connsiteX3" fmla="*/ 965200 w 2032000"/>
              <a:gd name="connsiteY3" fmla="*/ 1 h 285751"/>
              <a:gd name="connsiteX4" fmla="*/ 1343025 w 2032000"/>
              <a:gd name="connsiteY4" fmla="*/ 276226 h 285751"/>
              <a:gd name="connsiteX5" fmla="*/ 1765300 w 2032000"/>
              <a:gd name="connsiteY5" fmla="*/ 177801 h 285751"/>
              <a:gd name="connsiteX6" fmla="*/ 2032000 w 2032000"/>
              <a:gd name="connsiteY6" fmla="*/ 285751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00" h="285751">
                <a:moveTo>
                  <a:pt x="0" y="171451"/>
                </a:moveTo>
                <a:cubicBezTo>
                  <a:pt x="141816" y="86784"/>
                  <a:pt x="115358" y="87843"/>
                  <a:pt x="212725" y="104776"/>
                </a:cubicBezTo>
                <a:cubicBezTo>
                  <a:pt x="310092" y="121709"/>
                  <a:pt x="458788" y="290514"/>
                  <a:pt x="584200" y="273051"/>
                </a:cubicBezTo>
                <a:cubicBezTo>
                  <a:pt x="709613" y="255589"/>
                  <a:pt x="838729" y="-528"/>
                  <a:pt x="965200" y="1"/>
                </a:cubicBezTo>
                <a:cubicBezTo>
                  <a:pt x="1091671" y="530"/>
                  <a:pt x="1209675" y="246593"/>
                  <a:pt x="1343025" y="276226"/>
                </a:cubicBezTo>
                <a:cubicBezTo>
                  <a:pt x="1476375" y="305859"/>
                  <a:pt x="1650471" y="176214"/>
                  <a:pt x="1765300" y="177801"/>
                </a:cubicBezTo>
                <a:cubicBezTo>
                  <a:pt x="1880129" y="179389"/>
                  <a:pt x="1988608" y="231776"/>
                  <a:pt x="2032000" y="285751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450" y="4550025"/>
            <a:ext cx="3467100" cy="783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1926" y="2686914"/>
            <a:ext cx="1383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</a:t>
            </a:r>
            <a:br>
              <a:rPr lang="en-US" sz="2400" dirty="0" smtClean="0"/>
            </a:br>
            <a:r>
              <a:rPr lang="en-US" sz="2400" dirty="0" smtClean="0"/>
              <a:t>Example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5200" y="3949440"/>
            <a:ext cx="13837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Buddy’s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Example</a:t>
            </a:r>
          </a:p>
        </p:txBody>
      </p:sp>
      <p:cxnSp>
        <p:nvCxnSpPr>
          <p:cNvPr id="10" name="Straight Arrow Connector 9"/>
          <p:cNvCxnSpPr>
            <a:stCxn id="8" idx="3"/>
          </p:cNvCxnSpPr>
          <p:nvPr/>
        </p:nvCxnSpPr>
        <p:spPr>
          <a:xfrm>
            <a:off x="2075638" y="3102413"/>
            <a:ext cx="593822" cy="33371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1"/>
          </p:cNvCxnSpPr>
          <p:nvPr/>
        </p:nvCxnSpPr>
        <p:spPr>
          <a:xfrm flipH="1" flipV="1">
            <a:off x="6734130" y="4245601"/>
            <a:ext cx="581070" cy="11933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260837" y="5943600"/>
            <a:ext cx="6622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Linear mapping to buddy space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7001702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3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030A0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Accuracy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01906535"/>
              </p:ext>
            </p:extLst>
          </p:nvPr>
        </p:nvGraphicFramePr>
        <p:xfrm>
          <a:off x="35858" y="1476375"/>
          <a:ext cx="10708341" cy="53816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993327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Detection Accuracy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1563857"/>
              </p:ext>
            </p:extLst>
          </p:nvPr>
        </p:nvGraphicFramePr>
        <p:xfrm>
          <a:off x="0" y="1219200"/>
          <a:ext cx="11734800" cy="563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86758464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971801"/>
            <a:ext cx="8229600" cy="1371600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Find a buddy!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974980" y="3846824"/>
            <a:ext cx="3194041" cy="2084388"/>
            <a:chOff x="3057777" y="3846824"/>
            <a:chExt cx="3194041" cy="2084388"/>
          </a:xfrm>
        </p:grpSpPr>
        <p:pic>
          <p:nvPicPr>
            <p:cNvPr id="4" name="Picture 4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8600" y="3913473"/>
              <a:ext cx="1047750" cy="714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Group 4"/>
            <p:cNvGrpSpPr/>
            <p:nvPr/>
          </p:nvGrpSpPr>
          <p:grpSpPr>
            <a:xfrm>
              <a:off x="3057777" y="3880887"/>
              <a:ext cx="1516659" cy="1979073"/>
              <a:chOff x="1108765" y="3048000"/>
              <a:chExt cx="2166073" cy="2826486"/>
            </a:xfrm>
          </p:grpSpPr>
          <p:sp>
            <p:nvSpPr>
              <p:cNvPr id="6" name="Freeform 5"/>
              <p:cNvSpPr/>
              <p:nvPr/>
            </p:nvSpPr>
            <p:spPr>
              <a:xfrm>
                <a:off x="1981198" y="5383210"/>
                <a:ext cx="528367" cy="415076"/>
              </a:xfrm>
              <a:custGeom>
                <a:avLst/>
                <a:gdLst>
                  <a:gd name="connsiteX0" fmla="*/ 0 w 1574800"/>
                  <a:gd name="connsiteY0" fmla="*/ 440371 h 474238"/>
                  <a:gd name="connsiteX1" fmla="*/ 795867 w 1574800"/>
                  <a:gd name="connsiteY1" fmla="*/ 104 h 474238"/>
                  <a:gd name="connsiteX2" fmla="*/ 1574800 w 1574800"/>
                  <a:gd name="connsiteY2" fmla="*/ 474238 h 4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4800" h="474238">
                    <a:moveTo>
                      <a:pt x="0" y="440371"/>
                    </a:moveTo>
                    <a:cubicBezTo>
                      <a:pt x="266700" y="217415"/>
                      <a:pt x="533400" y="-5541"/>
                      <a:pt x="795867" y="104"/>
                    </a:cubicBezTo>
                    <a:cubicBezTo>
                      <a:pt x="1058334" y="5748"/>
                      <a:pt x="1444978" y="400860"/>
                      <a:pt x="1574800" y="474238"/>
                    </a:cubicBezTo>
                  </a:path>
                </a:pathLst>
              </a:cu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 6"/>
              <p:cNvSpPr/>
              <p:nvPr/>
            </p:nvSpPr>
            <p:spPr>
              <a:xfrm>
                <a:off x="1439333" y="3874327"/>
                <a:ext cx="1672746" cy="799272"/>
              </a:xfrm>
              <a:custGeom>
                <a:avLst/>
                <a:gdLst>
                  <a:gd name="connsiteX0" fmla="*/ 0 w 1574800"/>
                  <a:gd name="connsiteY0" fmla="*/ 440371 h 474238"/>
                  <a:gd name="connsiteX1" fmla="*/ 795867 w 1574800"/>
                  <a:gd name="connsiteY1" fmla="*/ 104 h 474238"/>
                  <a:gd name="connsiteX2" fmla="*/ 1574800 w 1574800"/>
                  <a:gd name="connsiteY2" fmla="*/ 474238 h 474238"/>
                  <a:gd name="connsiteX0" fmla="*/ 0 w 1792456"/>
                  <a:gd name="connsiteY0" fmla="*/ 800104 h 800105"/>
                  <a:gd name="connsiteX1" fmla="*/ 795867 w 1792456"/>
                  <a:gd name="connsiteY1" fmla="*/ 359837 h 800105"/>
                  <a:gd name="connsiteX2" fmla="*/ 1792456 w 1792456"/>
                  <a:gd name="connsiteY2" fmla="*/ 11715 h 800105"/>
                  <a:gd name="connsiteX0" fmla="*/ 0 w 1792456"/>
                  <a:gd name="connsiteY0" fmla="*/ 788389 h 788388"/>
                  <a:gd name="connsiteX1" fmla="*/ 795867 w 1792456"/>
                  <a:gd name="connsiteY1" fmla="*/ 348122 h 788388"/>
                  <a:gd name="connsiteX2" fmla="*/ 1792456 w 1792456"/>
                  <a:gd name="connsiteY2" fmla="*/ 0 h 788388"/>
                  <a:gd name="connsiteX0" fmla="*/ 0 w 1672745"/>
                  <a:gd name="connsiteY0" fmla="*/ 799272 h 799272"/>
                  <a:gd name="connsiteX1" fmla="*/ 795867 w 1672745"/>
                  <a:gd name="connsiteY1" fmla="*/ 359005 h 799272"/>
                  <a:gd name="connsiteX2" fmla="*/ 1672745 w 1672745"/>
                  <a:gd name="connsiteY2" fmla="*/ 0 h 799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72745" h="799272">
                    <a:moveTo>
                      <a:pt x="0" y="799272"/>
                    </a:moveTo>
                    <a:cubicBezTo>
                      <a:pt x="266700" y="576316"/>
                      <a:pt x="517076" y="492217"/>
                      <a:pt x="795867" y="359005"/>
                    </a:cubicBezTo>
                    <a:cubicBezTo>
                      <a:pt x="1074658" y="225793"/>
                      <a:pt x="1532040" y="263988"/>
                      <a:pt x="1672745" y="0"/>
                    </a:cubicBezTo>
                  </a:path>
                </a:pathLst>
              </a:cu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1752600" y="3048000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1752600" y="4114800"/>
                <a:ext cx="914400" cy="13716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 rot="10626747">
                <a:off x="2970039" y="3530623"/>
                <a:ext cx="304799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/>
              <p:cNvSpPr/>
              <p:nvPr/>
            </p:nvSpPr>
            <p:spPr>
              <a:xfrm rot="16200000">
                <a:off x="2554171" y="5554160"/>
                <a:ext cx="152401" cy="457201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 rot="16200000">
                <a:off x="1904999" y="5569686"/>
                <a:ext cx="152400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/>
              <p:cNvSpPr/>
              <p:nvPr/>
            </p:nvSpPr>
            <p:spPr>
              <a:xfrm rot="14778887">
                <a:off x="1184965" y="4498594"/>
                <a:ext cx="304800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4467727" y="3846824"/>
              <a:ext cx="1784091" cy="2084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19052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Detection Complexity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396149" y="1524000"/>
            <a:ext cx="0" cy="18485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3046" y="3002814"/>
            <a:ext cx="649654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1545673" y="1872778"/>
            <a:ext cx="5913920" cy="1467813"/>
          </a:xfrm>
          <a:custGeom>
            <a:avLst/>
            <a:gdLst>
              <a:gd name="connsiteX0" fmla="*/ 0 w 5283200"/>
              <a:gd name="connsiteY0" fmla="*/ 728452 h 1210130"/>
              <a:gd name="connsiteX1" fmla="*/ 362857 w 5283200"/>
              <a:gd name="connsiteY1" fmla="*/ 525252 h 1210130"/>
              <a:gd name="connsiteX2" fmla="*/ 551542 w 5283200"/>
              <a:gd name="connsiteY2" fmla="*/ 60795 h 1210130"/>
              <a:gd name="connsiteX3" fmla="*/ 783771 w 5283200"/>
              <a:gd name="connsiteY3" fmla="*/ 568795 h 1210130"/>
              <a:gd name="connsiteX4" fmla="*/ 1132114 w 5283200"/>
              <a:gd name="connsiteY4" fmla="*/ 786509 h 1210130"/>
              <a:gd name="connsiteX5" fmla="*/ 1712685 w 5283200"/>
              <a:gd name="connsiteY5" fmla="*/ 713938 h 1210130"/>
              <a:gd name="connsiteX6" fmla="*/ 2104571 w 5283200"/>
              <a:gd name="connsiteY6" fmla="*/ 1192909 h 1210130"/>
              <a:gd name="connsiteX7" fmla="*/ 2525485 w 5283200"/>
              <a:gd name="connsiteY7" fmla="*/ 2738 h 1210130"/>
              <a:gd name="connsiteX8" fmla="*/ 2830285 w 5283200"/>
              <a:gd name="connsiteY8" fmla="*/ 873595 h 1210130"/>
              <a:gd name="connsiteX9" fmla="*/ 2902857 w 5283200"/>
              <a:gd name="connsiteY9" fmla="*/ 1120338 h 1210130"/>
              <a:gd name="connsiteX10" fmla="*/ 3135085 w 5283200"/>
              <a:gd name="connsiteY10" fmla="*/ 1178395 h 1210130"/>
              <a:gd name="connsiteX11" fmla="*/ 3294742 w 5283200"/>
              <a:gd name="connsiteY11" fmla="*/ 1105823 h 1210130"/>
              <a:gd name="connsiteX12" fmla="*/ 3454400 w 5283200"/>
              <a:gd name="connsiteY12" fmla="*/ 946166 h 1210130"/>
              <a:gd name="connsiteX13" fmla="*/ 3802742 w 5283200"/>
              <a:gd name="connsiteY13" fmla="*/ 626852 h 1210130"/>
              <a:gd name="connsiteX14" fmla="*/ 3991428 w 5283200"/>
              <a:gd name="connsiteY14" fmla="*/ 1076795 h 1210130"/>
              <a:gd name="connsiteX15" fmla="*/ 4368800 w 5283200"/>
              <a:gd name="connsiteY15" fmla="*/ 89823 h 1210130"/>
              <a:gd name="connsiteX16" fmla="*/ 4702628 w 5283200"/>
              <a:gd name="connsiteY16" fmla="*/ 597823 h 1210130"/>
              <a:gd name="connsiteX17" fmla="*/ 5283200 w 5283200"/>
              <a:gd name="connsiteY17" fmla="*/ 641366 h 121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83200" h="1210130">
                <a:moveTo>
                  <a:pt x="0" y="728452"/>
                </a:moveTo>
                <a:cubicBezTo>
                  <a:pt x="135466" y="682490"/>
                  <a:pt x="270933" y="636528"/>
                  <a:pt x="362857" y="525252"/>
                </a:cubicBezTo>
                <a:cubicBezTo>
                  <a:pt x="454781" y="413976"/>
                  <a:pt x="481390" y="53538"/>
                  <a:pt x="551542" y="60795"/>
                </a:cubicBezTo>
                <a:cubicBezTo>
                  <a:pt x="621694" y="68052"/>
                  <a:pt x="687009" y="447843"/>
                  <a:pt x="783771" y="568795"/>
                </a:cubicBezTo>
                <a:cubicBezTo>
                  <a:pt x="880533" y="689747"/>
                  <a:pt x="977295" y="762319"/>
                  <a:pt x="1132114" y="786509"/>
                </a:cubicBezTo>
                <a:cubicBezTo>
                  <a:pt x="1286933" y="810699"/>
                  <a:pt x="1550609" y="646205"/>
                  <a:pt x="1712685" y="713938"/>
                </a:cubicBezTo>
                <a:cubicBezTo>
                  <a:pt x="1874761" y="781671"/>
                  <a:pt x="1969104" y="1311442"/>
                  <a:pt x="2104571" y="1192909"/>
                </a:cubicBezTo>
                <a:cubicBezTo>
                  <a:pt x="2240038" y="1074376"/>
                  <a:pt x="2404533" y="55957"/>
                  <a:pt x="2525485" y="2738"/>
                </a:cubicBezTo>
                <a:cubicBezTo>
                  <a:pt x="2646437" y="-50481"/>
                  <a:pt x="2767390" y="687328"/>
                  <a:pt x="2830285" y="873595"/>
                </a:cubicBezTo>
                <a:cubicBezTo>
                  <a:pt x="2893180" y="1059862"/>
                  <a:pt x="2852057" y="1069538"/>
                  <a:pt x="2902857" y="1120338"/>
                </a:cubicBezTo>
                <a:cubicBezTo>
                  <a:pt x="2953657" y="1171138"/>
                  <a:pt x="3069771" y="1180814"/>
                  <a:pt x="3135085" y="1178395"/>
                </a:cubicBezTo>
                <a:cubicBezTo>
                  <a:pt x="3200399" y="1175976"/>
                  <a:pt x="3241523" y="1144528"/>
                  <a:pt x="3294742" y="1105823"/>
                </a:cubicBezTo>
                <a:cubicBezTo>
                  <a:pt x="3347961" y="1067118"/>
                  <a:pt x="3369733" y="1025995"/>
                  <a:pt x="3454400" y="946166"/>
                </a:cubicBezTo>
                <a:cubicBezTo>
                  <a:pt x="3539067" y="866338"/>
                  <a:pt x="3713237" y="605081"/>
                  <a:pt x="3802742" y="626852"/>
                </a:cubicBezTo>
                <a:cubicBezTo>
                  <a:pt x="3892247" y="648623"/>
                  <a:pt x="3897085" y="1166300"/>
                  <a:pt x="3991428" y="1076795"/>
                </a:cubicBezTo>
                <a:cubicBezTo>
                  <a:pt x="4085771" y="987290"/>
                  <a:pt x="4250267" y="169652"/>
                  <a:pt x="4368800" y="89823"/>
                </a:cubicBezTo>
                <a:cubicBezTo>
                  <a:pt x="4487333" y="9994"/>
                  <a:pt x="4550228" y="505899"/>
                  <a:pt x="4702628" y="597823"/>
                </a:cubicBezTo>
                <a:cubicBezTo>
                  <a:pt x="4855028" y="689747"/>
                  <a:pt x="5069114" y="665556"/>
                  <a:pt x="5283200" y="641366"/>
                </a:cubicBezTo>
              </a:path>
            </a:pathLst>
          </a:cu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34539" y="300156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time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76028" y="3225550"/>
            <a:ext cx="7421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59593" y="2078555"/>
            <a:ext cx="0" cy="3697035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15200" y="5715000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</a:t>
            </a:r>
            <a:endParaRPr lang="en-US" sz="24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6751483" y="3344056"/>
            <a:ext cx="678548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85990" y="3645442"/>
            <a:ext cx="1344041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408883" y="3946828"/>
            <a:ext cx="2021148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76505" y="4248214"/>
            <a:ext cx="2653526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394438" y="5152372"/>
            <a:ext cx="5035593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545675" y="5453761"/>
            <a:ext cx="5884356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030093" y="4549600"/>
            <a:ext cx="3399938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260644" y="4850986"/>
            <a:ext cx="4169387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/>
          <p:cNvSpPr txBox="1"/>
          <p:nvPr/>
        </p:nvSpPr>
        <p:spPr>
          <a:xfrm>
            <a:off x="7797557" y="326590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1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797557" y="35140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2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7797557" y="534566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7559426" y="2971259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  <a:r>
              <a:rPr lang="en-US" dirty="0" smtClean="0"/>
              <a:t>ength</a:t>
            </a:r>
            <a:endParaRPr lang="en-US" dirty="0"/>
          </a:p>
        </p:txBody>
      </p:sp>
      <p:cxnSp>
        <p:nvCxnSpPr>
          <p:cNvPr id="73" name="Straight Connector 72"/>
          <p:cNvCxnSpPr/>
          <p:nvPr/>
        </p:nvCxnSpPr>
        <p:spPr>
          <a:xfrm>
            <a:off x="7449202" y="3449539"/>
            <a:ext cx="367526" cy="10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7449202" y="3732767"/>
            <a:ext cx="367526" cy="10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449202" y="5537200"/>
            <a:ext cx="367526" cy="1033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905754" y="594583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Conventional:</a:t>
            </a:r>
            <a:endParaRPr lang="en-US" dirty="0"/>
          </a:p>
        </p:txBody>
      </p:sp>
      <p:pic>
        <p:nvPicPr>
          <p:cNvPr id="80" name="Picture 7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063" y="6014621"/>
            <a:ext cx="398145" cy="21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2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Detection Complexity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396149" y="1524000"/>
            <a:ext cx="0" cy="18485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3046" y="3002814"/>
            <a:ext cx="649654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1545673" y="1872778"/>
            <a:ext cx="5913920" cy="1467813"/>
          </a:xfrm>
          <a:custGeom>
            <a:avLst/>
            <a:gdLst>
              <a:gd name="connsiteX0" fmla="*/ 0 w 5283200"/>
              <a:gd name="connsiteY0" fmla="*/ 728452 h 1210130"/>
              <a:gd name="connsiteX1" fmla="*/ 362857 w 5283200"/>
              <a:gd name="connsiteY1" fmla="*/ 525252 h 1210130"/>
              <a:gd name="connsiteX2" fmla="*/ 551542 w 5283200"/>
              <a:gd name="connsiteY2" fmla="*/ 60795 h 1210130"/>
              <a:gd name="connsiteX3" fmla="*/ 783771 w 5283200"/>
              <a:gd name="connsiteY3" fmla="*/ 568795 h 1210130"/>
              <a:gd name="connsiteX4" fmla="*/ 1132114 w 5283200"/>
              <a:gd name="connsiteY4" fmla="*/ 786509 h 1210130"/>
              <a:gd name="connsiteX5" fmla="*/ 1712685 w 5283200"/>
              <a:gd name="connsiteY5" fmla="*/ 713938 h 1210130"/>
              <a:gd name="connsiteX6" fmla="*/ 2104571 w 5283200"/>
              <a:gd name="connsiteY6" fmla="*/ 1192909 h 1210130"/>
              <a:gd name="connsiteX7" fmla="*/ 2525485 w 5283200"/>
              <a:gd name="connsiteY7" fmla="*/ 2738 h 1210130"/>
              <a:gd name="connsiteX8" fmla="*/ 2830285 w 5283200"/>
              <a:gd name="connsiteY8" fmla="*/ 873595 h 1210130"/>
              <a:gd name="connsiteX9" fmla="*/ 2902857 w 5283200"/>
              <a:gd name="connsiteY9" fmla="*/ 1120338 h 1210130"/>
              <a:gd name="connsiteX10" fmla="*/ 3135085 w 5283200"/>
              <a:gd name="connsiteY10" fmla="*/ 1178395 h 1210130"/>
              <a:gd name="connsiteX11" fmla="*/ 3294742 w 5283200"/>
              <a:gd name="connsiteY11" fmla="*/ 1105823 h 1210130"/>
              <a:gd name="connsiteX12" fmla="*/ 3454400 w 5283200"/>
              <a:gd name="connsiteY12" fmla="*/ 946166 h 1210130"/>
              <a:gd name="connsiteX13" fmla="*/ 3802742 w 5283200"/>
              <a:gd name="connsiteY13" fmla="*/ 626852 h 1210130"/>
              <a:gd name="connsiteX14" fmla="*/ 3991428 w 5283200"/>
              <a:gd name="connsiteY14" fmla="*/ 1076795 h 1210130"/>
              <a:gd name="connsiteX15" fmla="*/ 4368800 w 5283200"/>
              <a:gd name="connsiteY15" fmla="*/ 89823 h 1210130"/>
              <a:gd name="connsiteX16" fmla="*/ 4702628 w 5283200"/>
              <a:gd name="connsiteY16" fmla="*/ 597823 h 1210130"/>
              <a:gd name="connsiteX17" fmla="*/ 5283200 w 5283200"/>
              <a:gd name="connsiteY17" fmla="*/ 641366 h 121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83200" h="1210130">
                <a:moveTo>
                  <a:pt x="0" y="728452"/>
                </a:moveTo>
                <a:cubicBezTo>
                  <a:pt x="135466" y="682490"/>
                  <a:pt x="270933" y="636528"/>
                  <a:pt x="362857" y="525252"/>
                </a:cubicBezTo>
                <a:cubicBezTo>
                  <a:pt x="454781" y="413976"/>
                  <a:pt x="481390" y="53538"/>
                  <a:pt x="551542" y="60795"/>
                </a:cubicBezTo>
                <a:cubicBezTo>
                  <a:pt x="621694" y="68052"/>
                  <a:pt x="687009" y="447843"/>
                  <a:pt x="783771" y="568795"/>
                </a:cubicBezTo>
                <a:cubicBezTo>
                  <a:pt x="880533" y="689747"/>
                  <a:pt x="977295" y="762319"/>
                  <a:pt x="1132114" y="786509"/>
                </a:cubicBezTo>
                <a:cubicBezTo>
                  <a:pt x="1286933" y="810699"/>
                  <a:pt x="1550609" y="646205"/>
                  <a:pt x="1712685" y="713938"/>
                </a:cubicBezTo>
                <a:cubicBezTo>
                  <a:pt x="1874761" y="781671"/>
                  <a:pt x="1969104" y="1311442"/>
                  <a:pt x="2104571" y="1192909"/>
                </a:cubicBezTo>
                <a:cubicBezTo>
                  <a:pt x="2240038" y="1074376"/>
                  <a:pt x="2404533" y="55957"/>
                  <a:pt x="2525485" y="2738"/>
                </a:cubicBezTo>
                <a:cubicBezTo>
                  <a:pt x="2646437" y="-50481"/>
                  <a:pt x="2767390" y="687328"/>
                  <a:pt x="2830285" y="873595"/>
                </a:cubicBezTo>
                <a:cubicBezTo>
                  <a:pt x="2893180" y="1059862"/>
                  <a:pt x="2852057" y="1069538"/>
                  <a:pt x="2902857" y="1120338"/>
                </a:cubicBezTo>
                <a:cubicBezTo>
                  <a:pt x="2953657" y="1171138"/>
                  <a:pt x="3069771" y="1180814"/>
                  <a:pt x="3135085" y="1178395"/>
                </a:cubicBezTo>
                <a:cubicBezTo>
                  <a:pt x="3200399" y="1175976"/>
                  <a:pt x="3241523" y="1144528"/>
                  <a:pt x="3294742" y="1105823"/>
                </a:cubicBezTo>
                <a:cubicBezTo>
                  <a:pt x="3347961" y="1067118"/>
                  <a:pt x="3369733" y="1025995"/>
                  <a:pt x="3454400" y="946166"/>
                </a:cubicBezTo>
                <a:cubicBezTo>
                  <a:pt x="3539067" y="866338"/>
                  <a:pt x="3713237" y="605081"/>
                  <a:pt x="3802742" y="626852"/>
                </a:cubicBezTo>
                <a:cubicBezTo>
                  <a:pt x="3892247" y="648623"/>
                  <a:pt x="3897085" y="1166300"/>
                  <a:pt x="3991428" y="1076795"/>
                </a:cubicBezTo>
                <a:cubicBezTo>
                  <a:pt x="4085771" y="987290"/>
                  <a:pt x="4250267" y="169652"/>
                  <a:pt x="4368800" y="89823"/>
                </a:cubicBezTo>
                <a:cubicBezTo>
                  <a:pt x="4487333" y="9994"/>
                  <a:pt x="4550228" y="505899"/>
                  <a:pt x="4702628" y="597823"/>
                </a:cubicBezTo>
                <a:cubicBezTo>
                  <a:pt x="4855028" y="689747"/>
                  <a:pt x="5069114" y="665556"/>
                  <a:pt x="5283200" y="641366"/>
                </a:cubicBezTo>
              </a:path>
            </a:pathLst>
          </a:cu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34539" y="300156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time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76028" y="3225550"/>
            <a:ext cx="7421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59593" y="2078555"/>
            <a:ext cx="0" cy="3697035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15200" y="5715000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</a:t>
            </a:r>
            <a:endParaRPr lang="en-US" sz="24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6014621"/>
            <a:ext cx="300990" cy="161925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545675" y="5453761"/>
            <a:ext cx="5884356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394438" y="5152372"/>
            <a:ext cx="5035593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3260644" y="4850986"/>
            <a:ext cx="4169387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4030093" y="4549600"/>
            <a:ext cx="3399938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4776505" y="4248214"/>
            <a:ext cx="2653526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5408883" y="3946828"/>
            <a:ext cx="2021148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6085990" y="3645442"/>
            <a:ext cx="1344041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6751483" y="3344056"/>
            <a:ext cx="678548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42360" y="5446276"/>
            <a:ext cx="5884356" cy="182880"/>
            <a:chOff x="-5739208" y="2457878"/>
            <a:chExt cx="5884356" cy="182880"/>
          </a:xfrm>
        </p:grpSpPr>
        <p:sp>
          <p:nvSpPr>
            <p:cNvPr id="54" name="Rectangle 53"/>
            <p:cNvSpPr/>
            <p:nvPr/>
          </p:nvSpPr>
          <p:spPr>
            <a:xfrm>
              <a:off x="-5739208" y="2457878"/>
              <a:ext cx="5884356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-4890445" y="2457878"/>
              <a:ext cx="5035593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-4024239" y="2457878"/>
              <a:ext cx="4169387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-3254790" y="2457878"/>
              <a:ext cx="3399938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2508378" y="2457878"/>
              <a:ext cx="2653526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-1876000" y="2457878"/>
              <a:ext cx="2021148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-1198893" y="2457878"/>
              <a:ext cx="1344041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-533400" y="2457878"/>
              <a:ext cx="678548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1920518" y="5945832"/>
            <a:ext cx="248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[Deng and </a:t>
            </a:r>
            <a:r>
              <a:rPr lang="en-US" dirty="0" err="1" smtClean="0"/>
              <a:t>Tsui</a:t>
            </a:r>
            <a:r>
              <a:rPr lang="en-US" dirty="0" smtClean="0"/>
              <a:t>, 2000]: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68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07407E-6 L -0.00035 0.3101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1550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59259E-6 L -2.5E-6 0.266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31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2.59259E-6 L 2.77778E-7 0.2224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111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111E-6 L -1.11111E-6 0.1784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91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3.7037E-7 L -2.5E-6 0.1344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1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1.85185E-6 L 1.38889E-6 0.09051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51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33333E-6 L -2.77778E-6 0.0465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315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0" grpId="0" animBg="1"/>
      <p:bldP spid="60" grpId="1" animBg="1"/>
      <p:bldP spid="63" grpId="0" animBg="1"/>
      <p:bldP spid="63" grpId="1" animBg="1"/>
      <p:bldP spid="62" grpId="0" animBg="1"/>
      <p:bldP spid="62" grpId="1" animBg="1"/>
      <p:bldP spid="59" grpId="0" animBg="1"/>
      <p:bldP spid="59" grpId="1" animBg="1"/>
      <p:bldP spid="58" grpId="0" animBg="1"/>
      <p:bldP spid="58" grpId="1" animBg="1"/>
      <p:bldP spid="57" grpId="0" animBg="1"/>
      <p:bldP spid="57" grpId="1" animBg="1"/>
      <p:bldP spid="56" grpId="0" animBg="1"/>
      <p:bldP spid="5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Detection Complexity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1396149" y="1524000"/>
            <a:ext cx="0" cy="1848518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63046" y="3002814"/>
            <a:ext cx="6496547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1545673" y="1872778"/>
            <a:ext cx="5913920" cy="1467813"/>
          </a:xfrm>
          <a:custGeom>
            <a:avLst/>
            <a:gdLst>
              <a:gd name="connsiteX0" fmla="*/ 0 w 5283200"/>
              <a:gd name="connsiteY0" fmla="*/ 728452 h 1210130"/>
              <a:gd name="connsiteX1" fmla="*/ 362857 w 5283200"/>
              <a:gd name="connsiteY1" fmla="*/ 525252 h 1210130"/>
              <a:gd name="connsiteX2" fmla="*/ 551542 w 5283200"/>
              <a:gd name="connsiteY2" fmla="*/ 60795 h 1210130"/>
              <a:gd name="connsiteX3" fmla="*/ 783771 w 5283200"/>
              <a:gd name="connsiteY3" fmla="*/ 568795 h 1210130"/>
              <a:gd name="connsiteX4" fmla="*/ 1132114 w 5283200"/>
              <a:gd name="connsiteY4" fmla="*/ 786509 h 1210130"/>
              <a:gd name="connsiteX5" fmla="*/ 1712685 w 5283200"/>
              <a:gd name="connsiteY5" fmla="*/ 713938 h 1210130"/>
              <a:gd name="connsiteX6" fmla="*/ 2104571 w 5283200"/>
              <a:gd name="connsiteY6" fmla="*/ 1192909 h 1210130"/>
              <a:gd name="connsiteX7" fmla="*/ 2525485 w 5283200"/>
              <a:gd name="connsiteY7" fmla="*/ 2738 h 1210130"/>
              <a:gd name="connsiteX8" fmla="*/ 2830285 w 5283200"/>
              <a:gd name="connsiteY8" fmla="*/ 873595 h 1210130"/>
              <a:gd name="connsiteX9" fmla="*/ 2902857 w 5283200"/>
              <a:gd name="connsiteY9" fmla="*/ 1120338 h 1210130"/>
              <a:gd name="connsiteX10" fmla="*/ 3135085 w 5283200"/>
              <a:gd name="connsiteY10" fmla="*/ 1178395 h 1210130"/>
              <a:gd name="connsiteX11" fmla="*/ 3294742 w 5283200"/>
              <a:gd name="connsiteY11" fmla="*/ 1105823 h 1210130"/>
              <a:gd name="connsiteX12" fmla="*/ 3454400 w 5283200"/>
              <a:gd name="connsiteY12" fmla="*/ 946166 h 1210130"/>
              <a:gd name="connsiteX13" fmla="*/ 3802742 w 5283200"/>
              <a:gd name="connsiteY13" fmla="*/ 626852 h 1210130"/>
              <a:gd name="connsiteX14" fmla="*/ 3991428 w 5283200"/>
              <a:gd name="connsiteY14" fmla="*/ 1076795 h 1210130"/>
              <a:gd name="connsiteX15" fmla="*/ 4368800 w 5283200"/>
              <a:gd name="connsiteY15" fmla="*/ 89823 h 1210130"/>
              <a:gd name="connsiteX16" fmla="*/ 4702628 w 5283200"/>
              <a:gd name="connsiteY16" fmla="*/ 597823 h 1210130"/>
              <a:gd name="connsiteX17" fmla="*/ 5283200 w 5283200"/>
              <a:gd name="connsiteY17" fmla="*/ 641366 h 121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83200" h="1210130">
                <a:moveTo>
                  <a:pt x="0" y="728452"/>
                </a:moveTo>
                <a:cubicBezTo>
                  <a:pt x="135466" y="682490"/>
                  <a:pt x="270933" y="636528"/>
                  <a:pt x="362857" y="525252"/>
                </a:cubicBezTo>
                <a:cubicBezTo>
                  <a:pt x="454781" y="413976"/>
                  <a:pt x="481390" y="53538"/>
                  <a:pt x="551542" y="60795"/>
                </a:cubicBezTo>
                <a:cubicBezTo>
                  <a:pt x="621694" y="68052"/>
                  <a:pt x="687009" y="447843"/>
                  <a:pt x="783771" y="568795"/>
                </a:cubicBezTo>
                <a:cubicBezTo>
                  <a:pt x="880533" y="689747"/>
                  <a:pt x="977295" y="762319"/>
                  <a:pt x="1132114" y="786509"/>
                </a:cubicBezTo>
                <a:cubicBezTo>
                  <a:pt x="1286933" y="810699"/>
                  <a:pt x="1550609" y="646205"/>
                  <a:pt x="1712685" y="713938"/>
                </a:cubicBezTo>
                <a:cubicBezTo>
                  <a:pt x="1874761" y="781671"/>
                  <a:pt x="1969104" y="1311442"/>
                  <a:pt x="2104571" y="1192909"/>
                </a:cubicBezTo>
                <a:cubicBezTo>
                  <a:pt x="2240038" y="1074376"/>
                  <a:pt x="2404533" y="55957"/>
                  <a:pt x="2525485" y="2738"/>
                </a:cubicBezTo>
                <a:cubicBezTo>
                  <a:pt x="2646437" y="-50481"/>
                  <a:pt x="2767390" y="687328"/>
                  <a:pt x="2830285" y="873595"/>
                </a:cubicBezTo>
                <a:cubicBezTo>
                  <a:pt x="2893180" y="1059862"/>
                  <a:pt x="2852057" y="1069538"/>
                  <a:pt x="2902857" y="1120338"/>
                </a:cubicBezTo>
                <a:cubicBezTo>
                  <a:pt x="2953657" y="1171138"/>
                  <a:pt x="3069771" y="1180814"/>
                  <a:pt x="3135085" y="1178395"/>
                </a:cubicBezTo>
                <a:cubicBezTo>
                  <a:pt x="3200399" y="1175976"/>
                  <a:pt x="3241523" y="1144528"/>
                  <a:pt x="3294742" y="1105823"/>
                </a:cubicBezTo>
                <a:cubicBezTo>
                  <a:pt x="3347961" y="1067118"/>
                  <a:pt x="3369733" y="1025995"/>
                  <a:pt x="3454400" y="946166"/>
                </a:cubicBezTo>
                <a:cubicBezTo>
                  <a:pt x="3539067" y="866338"/>
                  <a:pt x="3713237" y="605081"/>
                  <a:pt x="3802742" y="626852"/>
                </a:cubicBezTo>
                <a:cubicBezTo>
                  <a:pt x="3892247" y="648623"/>
                  <a:pt x="3897085" y="1166300"/>
                  <a:pt x="3991428" y="1076795"/>
                </a:cubicBezTo>
                <a:cubicBezTo>
                  <a:pt x="4085771" y="987290"/>
                  <a:pt x="4250267" y="169652"/>
                  <a:pt x="4368800" y="89823"/>
                </a:cubicBezTo>
                <a:cubicBezTo>
                  <a:pt x="4487333" y="9994"/>
                  <a:pt x="4550228" y="505899"/>
                  <a:pt x="4702628" y="597823"/>
                </a:cubicBezTo>
                <a:cubicBezTo>
                  <a:pt x="4855028" y="689747"/>
                  <a:pt x="5069114" y="665556"/>
                  <a:pt x="5283200" y="641366"/>
                </a:cubicBezTo>
              </a:path>
            </a:pathLst>
          </a:custGeom>
          <a:ln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34539" y="3001562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time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976028" y="3225550"/>
            <a:ext cx="74218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459593" y="2078555"/>
            <a:ext cx="0" cy="3697035"/>
          </a:xfrm>
          <a:prstGeom prst="line">
            <a:avLst/>
          </a:prstGeom>
          <a:ln w="28575"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315200" y="5715000"/>
            <a:ext cx="2696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t</a:t>
            </a:r>
            <a:endParaRPr lang="en-US" sz="2400" i="1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6014621"/>
            <a:ext cx="209550" cy="114300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1545675" y="5453761"/>
            <a:ext cx="5884356" cy="18288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1532043" y="3835632"/>
            <a:ext cx="5884356" cy="182880"/>
            <a:chOff x="-5739208" y="2457878"/>
            <a:chExt cx="5884356" cy="182880"/>
          </a:xfrm>
        </p:grpSpPr>
        <p:sp>
          <p:nvSpPr>
            <p:cNvPr id="54" name="Rectangle 53"/>
            <p:cNvSpPr/>
            <p:nvPr/>
          </p:nvSpPr>
          <p:spPr>
            <a:xfrm>
              <a:off x="-5739208" y="2457878"/>
              <a:ext cx="5884356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-4890445" y="2457878"/>
              <a:ext cx="5035593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-4024239" y="2457878"/>
              <a:ext cx="4169387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-3254790" y="2457878"/>
              <a:ext cx="3399938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-2508378" y="2457878"/>
              <a:ext cx="2653526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-1876000" y="2457878"/>
              <a:ext cx="2021148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/>
            <p:cNvSpPr/>
            <p:nvPr/>
          </p:nvSpPr>
          <p:spPr>
            <a:xfrm>
              <a:off x="-1198893" y="2457878"/>
              <a:ext cx="1344041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-533400" y="2457878"/>
              <a:ext cx="678548" cy="18288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Rectangle 3"/>
          <p:cNvSpPr/>
          <p:nvPr/>
        </p:nvSpPr>
        <p:spPr>
          <a:xfrm>
            <a:off x="3448249" y="5910917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Ours: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4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Quantitative Compariso</a:t>
            </a:r>
            <a:r>
              <a:rPr lang="en-US" dirty="0"/>
              <a:t>n</a:t>
            </a: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753224"/>
              </p:ext>
            </p:extLst>
          </p:nvPr>
        </p:nvGraphicFramePr>
        <p:xfrm>
          <a:off x="152400" y="1371600"/>
          <a:ext cx="11353800" cy="5562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0051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274638"/>
            <a:ext cx="8115300" cy="868362"/>
          </a:xfrm>
        </p:spPr>
        <p:txBody>
          <a:bodyPr/>
          <a:lstStyle/>
          <a:p>
            <a:pPr algn="ctr"/>
            <a:r>
              <a:rPr lang="en-US" dirty="0" smtClean="0"/>
              <a:t>How Have You Interacted Today?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5410200" y="1499084"/>
            <a:ext cx="3032515" cy="2590800"/>
            <a:chOff x="4042521" y="3200400"/>
            <a:chExt cx="3032515" cy="2590800"/>
          </a:xfrm>
        </p:grpSpPr>
        <p:sp>
          <p:nvSpPr>
            <p:cNvPr id="25" name="Rounded Rectangle 24"/>
            <p:cNvSpPr/>
            <p:nvPr/>
          </p:nvSpPr>
          <p:spPr>
            <a:xfrm>
              <a:off x="4042521" y="3200400"/>
              <a:ext cx="3032515" cy="2590800"/>
            </a:xfrm>
            <a:prstGeom prst="roundRect">
              <a:avLst/>
            </a:prstGeom>
            <a:solidFill>
              <a:schemeClr val="accent5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4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59"/>
            <a:stretch/>
          </p:blipFill>
          <p:spPr bwMode="auto">
            <a:xfrm>
              <a:off x="4166994" y="3323771"/>
              <a:ext cx="2783568" cy="2354140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457200" y="1511255"/>
            <a:ext cx="3664114" cy="2566459"/>
            <a:chOff x="374486" y="1367366"/>
            <a:chExt cx="3664114" cy="2566459"/>
          </a:xfrm>
        </p:grpSpPr>
        <p:sp>
          <p:nvSpPr>
            <p:cNvPr id="20" name="Rounded Rectangle 19"/>
            <p:cNvSpPr/>
            <p:nvPr/>
          </p:nvSpPr>
          <p:spPr>
            <a:xfrm>
              <a:off x="374486" y="1367366"/>
              <a:ext cx="3664114" cy="2566459"/>
            </a:xfrm>
            <a:prstGeom prst="roundRect">
              <a:avLst/>
            </a:prstGeom>
            <a:solidFill>
              <a:schemeClr val="accent5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49" name="Picture 5" descr="http://4.bp.blogspot.com/-JVAP08Repls/TVRbjfcfBII/AAAAAAAABjQ/OMfEbGh5FnQ/s1600/discouraged-computer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09" y="1513457"/>
              <a:ext cx="3292965" cy="227427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/>
          <p:cNvGrpSpPr/>
          <p:nvPr/>
        </p:nvGrpSpPr>
        <p:grpSpPr>
          <a:xfrm>
            <a:off x="2909173" y="4300009"/>
            <a:ext cx="3325654" cy="2329391"/>
            <a:chOff x="5412209" y="1440759"/>
            <a:chExt cx="3325654" cy="2329391"/>
          </a:xfrm>
        </p:grpSpPr>
        <p:sp>
          <p:nvSpPr>
            <p:cNvPr id="26" name="Rounded Rectangle 25"/>
            <p:cNvSpPr/>
            <p:nvPr/>
          </p:nvSpPr>
          <p:spPr>
            <a:xfrm>
              <a:off x="5412209" y="1440759"/>
              <a:ext cx="3325654" cy="2329391"/>
            </a:xfrm>
            <a:prstGeom prst="roundRect">
              <a:avLst/>
            </a:prstGeom>
            <a:solidFill>
              <a:schemeClr val="accent5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46" name="Picture 2" descr="http://www.perceptivepixel.com/Portals/112491/images/inline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8217" y="1562604"/>
              <a:ext cx="3153637" cy="208570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078387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DanPhon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25" y="838200"/>
            <a:ext cx="4433220" cy="2491740"/>
          </a:xfrm>
          <a:prstGeom prst="rect">
            <a:avLst/>
          </a:prstGeom>
        </p:spPr>
      </p:pic>
      <p:pic>
        <p:nvPicPr>
          <p:cNvPr id="3" name="DesneyWalk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91382" y="838200"/>
            <a:ext cx="4429758" cy="2491740"/>
          </a:xfrm>
          <a:prstGeom prst="rect">
            <a:avLst/>
          </a:prstGeom>
        </p:spPr>
      </p:pic>
      <p:pic>
        <p:nvPicPr>
          <p:cNvPr id="5" name="pushup.w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302626" y="3752088"/>
            <a:ext cx="4538749" cy="249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4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9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1" repeatCount="2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Our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441575"/>
            <a:ext cx="8229600" cy="3959225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>
                <a:solidFill>
                  <a:schemeClr val="tx2"/>
                </a:solidFill>
              </a:rPr>
              <a:t>Make </a:t>
            </a:r>
            <a:r>
              <a:rPr lang="en-US" sz="3600" dirty="0" smtClean="0">
                <a:solidFill>
                  <a:schemeClr val="tx2"/>
                </a:solidFill>
              </a:rPr>
              <a:t>gesture</a:t>
            </a:r>
            <a:r>
              <a:rPr lang="en-US" dirty="0" smtClean="0">
                <a:solidFill>
                  <a:schemeClr val="tx2"/>
                </a:solidFill>
              </a:rPr>
              <a:t> recognition </a:t>
            </a:r>
            <a:r>
              <a:rPr lang="en-US" i="1" dirty="0" smtClean="0">
                <a:solidFill>
                  <a:schemeClr val="tx2"/>
                </a:solidFill>
              </a:rPr>
              <a:t>practical</a:t>
            </a:r>
            <a:r>
              <a:rPr lang="en-US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0" y="3047673"/>
            <a:ext cx="58737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Reduce </a:t>
            </a:r>
            <a:r>
              <a:rPr lang="en-US" sz="2600" dirty="0" smtClean="0">
                <a:solidFill>
                  <a:schemeClr val="tx2"/>
                </a:solidFill>
              </a:rPr>
              <a:t>computational</a:t>
            </a:r>
            <a:r>
              <a:rPr lang="en-US" sz="2800" dirty="0" smtClean="0">
                <a:solidFill>
                  <a:schemeClr val="tx2"/>
                </a:solidFill>
              </a:rPr>
              <a:t> </a:t>
            </a:r>
            <a:r>
              <a:rPr lang="en-US" sz="2800" dirty="0">
                <a:solidFill>
                  <a:schemeClr val="tx2"/>
                </a:solidFill>
              </a:rPr>
              <a:t>c</a:t>
            </a:r>
            <a:r>
              <a:rPr lang="en-US" sz="2800" dirty="0" smtClean="0">
                <a:solidFill>
                  <a:schemeClr val="tx2"/>
                </a:solidFill>
              </a:rPr>
              <a:t>omplexity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tx2"/>
                </a:solidFill>
              </a:rPr>
              <a:t>Improve recognition on new users</a:t>
            </a:r>
            <a:endParaRPr 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7661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Recognition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5715001" y="2847042"/>
            <a:ext cx="9863137" cy="957974"/>
            <a:chOff x="0" y="5962303"/>
            <a:chExt cx="9863137" cy="957974"/>
          </a:xfrm>
        </p:grpSpPr>
        <p:sp>
          <p:nvSpPr>
            <p:cNvPr id="7" name="Freeform 6"/>
            <p:cNvSpPr/>
            <p:nvPr/>
          </p:nvSpPr>
          <p:spPr>
            <a:xfrm>
              <a:off x="0" y="5962303"/>
              <a:ext cx="1557337" cy="895697"/>
            </a:xfrm>
            <a:custGeom>
              <a:avLst/>
              <a:gdLst>
                <a:gd name="connsiteX0" fmla="*/ 0 w 1557337"/>
                <a:gd name="connsiteY0" fmla="*/ 571694 h 895697"/>
                <a:gd name="connsiteX1" fmla="*/ 319087 w 1557337"/>
                <a:gd name="connsiteY1" fmla="*/ 76394 h 895697"/>
                <a:gd name="connsiteX2" fmla="*/ 738187 w 1557337"/>
                <a:gd name="connsiteY2" fmla="*/ 895544 h 895697"/>
                <a:gd name="connsiteX3" fmla="*/ 1262062 w 1557337"/>
                <a:gd name="connsiteY3" fmla="*/ 194 h 895697"/>
                <a:gd name="connsiteX4" fmla="*/ 1557337 w 1557337"/>
                <a:gd name="connsiteY4" fmla="*/ 814581 h 89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895697">
                  <a:moveTo>
                    <a:pt x="0" y="571694"/>
                  </a:moveTo>
                  <a:cubicBezTo>
                    <a:pt x="98028" y="297056"/>
                    <a:pt x="196056" y="22419"/>
                    <a:pt x="319087" y="76394"/>
                  </a:cubicBezTo>
                  <a:cubicBezTo>
                    <a:pt x="442118" y="130369"/>
                    <a:pt x="581025" y="908244"/>
                    <a:pt x="738187" y="895544"/>
                  </a:cubicBezTo>
                  <a:cubicBezTo>
                    <a:pt x="895350" y="882844"/>
                    <a:pt x="1125537" y="13688"/>
                    <a:pt x="1262062" y="194"/>
                  </a:cubicBezTo>
                  <a:cubicBezTo>
                    <a:pt x="1398587" y="-13300"/>
                    <a:pt x="1506537" y="679644"/>
                    <a:pt x="1557337" y="814581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/>
            <p:cNvSpPr/>
            <p:nvPr/>
          </p:nvSpPr>
          <p:spPr>
            <a:xfrm>
              <a:off x="8305800" y="5962303"/>
              <a:ext cx="1557337" cy="895697"/>
            </a:xfrm>
            <a:custGeom>
              <a:avLst/>
              <a:gdLst>
                <a:gd name="connsiteX0" fmla="*/ 0 w 1557337"/>
                <a:gd name="connsiteY0" fmla="*/ 571694 h 895697"/>
                <a:gd name="connsiteX1" fmla="*/ 319087 w 1557337"/>
                <a:gd name="connsiteY1" fmla="*/ 76394 h 895697"/>
                <a:gd name="connsiteX2" fmla="*/ 738187 w 1557337"/>
                <a:gd name="connsiteY2" fmla="*/ 895544 h 895697"/>
                <a:gd name="connsiteX3" fmla="*/ 1262062 w 1557337"/>
                <a:gd name="connsiteY3" fmla="*/ 194 h 895697"/>
                <a:gd name="connsiteX4" fmla="*/ 1557337 w 1557337"/>
                <a:gd name="connsiteY4" fmla="*/ 814581 h 89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7337" h="895697">
                  <a:moveTo>
                    <a:pt x="0" y="571694"/>
                  </a:moveTo>
                  <a:cubicBezTo>
                    <a:pt x="98028" y="297056"/>
                    <a:pt x="196056" y="22419"/>
                    <a:pt x="319087" y="76394"/>
                  </a:cubicBezTo>
                  <a:cubicBezTo>
                    <a:pt x="442118" y="130369"/>
                    <a:pt x="581025" y="908244"/>
                    <a:pt x="738187" y="895544"/>
                  </a:cubicBezTo>
                  <a:cubicBezTo>
                    <a:pt x="895350" y="882844"/>
                    <a:pt x="1125537" y="13688"/>
                    <a:pt x="1262062" y="194"/>
                  </a:cubicBezTo>
                  <a:cubicBezTo>
                    <a:pt x="1398587" y="-13300"/>
                    <a:pt x="1506537" y="679644"/>
                    <a:pt x="1557337" y="814581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 8"/>
            <p:cNvSpPr/>
            <p:nvPr/>
          </p:nvSpPr>
          <p:spPr>
            <a:xfrm>
              <a:off x="1554956" y="6105878"/>
              <a:ext cx="6753225" cy="814399"/>
            </a:xfrm>
            <a:custGeom>
              <a:avLst/>
              <a:gdLst>
                <a:gd name="connsiteX0" fmla="*/ 0 w 6714838"/>
                <a:gd name="connsiteY0" fmla="*/ 675922 h 814669"/>
                <a:gd name="connsiteX1" fmla="*/ 259080 w 6714838"/>
                <a:gd name="connsiteY1" fmla="*/ 774982 h 814669"/>
                <a:gd name="connsiteX2" fmla="*/ 525780 w 6714838"/>
                <a:gd name="connsiteY2" fmla="*/ 96802 h 814669"/>
                <a:gd name="connsiteX3" fmla="*/ 1409700 w 6714838"/>
                <a:gd name="connsiteY3" fmla="*/ 73942 h 814669"/>
                <a:gd name="connsiteX4" fmla="*/ 1775460 w 6714838"/>
                <a:gd name="connsiteY4" fmla="*/ 752122 h 814669"/>
                <a:gd name="connsiteX5" fmla="*/ 2034540 w 6714838"/>
                <a:gd name="connsiteY5" fmla="*/ 127282 h 814669"/>
                <a:gd name="connsiteX6" fmla="*/ 2103120 w 6714838"/>
                <a:gd name="connsiteY6" fmla="*/ 721642 h 814669"/>
                <a:gd name="connsiteX7" fmla="*/ 2438400 w 6714838"/>
                <a:gd name="connsiteY7" fmla="*/ 112042 h 814669"/>
                <a:gd name="connsiteX8" fmla="*/ 2400300 w 6714838"/>
                <a:gd name="connsiteY8" fmla="*/ 706402 h 814669"/>
                <a:gd name="connsiteX9" fmla="*/ 2758440 w 6714838"/>
                <a:gd name="connsiteY9" fmla="*/ 188242 h 814669"/>
                <a:gd name="connsiteX10" fmla="*/ 2804160 w 6714838"/>
                <a:gd name="connsiteY10" fmla="*/ 721642 h 814669"/>
                <a:gd name="connsiteX11" fmla="*/ 3063240 w 6714838"/>
                <a:gd name="connsiteY11" fmla="*/ 531142 h 814669"/>
                <a:gd name="connsiteX12" fmla="*/ 3200400 w 6714838"/>
                <a:gd name="connsiteY12" fmla="*/ 744502 h 814669"/>
                <a:gd name="connsiteX13" fmla="*/ 3429000 w 6714838"/>
                <a:gd name="connsiteY13" fmla="*/ 28222 h 814669"/>
                <a:gd name="connsiteX14" fmla="*/ 3467100 w 6714838"/>
                <a:gd name="connsiteY14" fmla="*/ 744502 h 814669"/>
                <a:gd name="connsiteX15" fmla="*/ 3741420 w 6714838"/>
                <a:gd name="connsiteY15" fmla="*/ 35842 h 814669"/>
                <a:gd name="connsiteX16" fmla="*/ 3771900 w 6714838"/>
                <a:gd name="connsiteY16" fmla="*/ 698782 h 814669"/>
                <a:gd name="connsiteX17" fmla="*/ 3985260 w 6714838"/>
                <a:gd name="connsiteY17" fmla="*/ 439702 h 814669"/>
                <a:gd name="connsiteX18" fmla="*/ 4030980 w 6714838"/>
                <a:gd name="connsiteY18" fmla="*/ 660682 h 814669"/>
                <a:gd name="connsiteX19" fmla="*/ 4251960 w 6714838"/>
                <a:gd name="connsiteY19" fmla="*/ 378742 h 814669"/>
                <a:gd name="connsiteX20" fmla="*/ 4297680 w 6714838"/>
                <a:gd name="connsiteY20" fmla="*/ 691162 h 814669"/>
                <a:gd name="connsiteX21" fmla="*/ 4518660 w 6714838"/>
                <a:gd name="connsiteY21" fmla="*/ 462562 h 814669"/>
                <a:gd name="connsiteX22" fmla="*/ 4602480 w 6714838"/>
                <a:gd name="connsiteY22" fmla="*/ 675922 h 814669"/>
                <a:gd name="connsiteX23" fmla="*/ 4907280 w 6714838"/>
                <a:gd name="connsiteY23" fmla="*/ 439702 h 814669"/>
                <a:gd name="connsiteX24" fmla="*/ 4907280 w 6714838"/>
                <a:gd name="connsiteY24" fmla="*/ 714022 h 814669"/>
                <a:gd name="connsiteX25" fmla="*/ 5280660 w 6714838"/>
                <a:gd name="connsiteY25" fmla="*/ 470182 h 814669"/>
                <a:gd name="connsiteX26" fmla="*/ 5288280 w 6714838"/>
                <a:gd name="connsiteY26" fmla="*/ 752122 h 814669"/>
                <a:gd name="connsiteX27" fmla="*/ 5791200 w 6714838"/>
                <a:gd name="connsiteY27" fmla="*/ 310162 h 814669"/>
                <a:gd name="connsiteX28" fmla="*/ 6286500 w 6714838"/>
                <a:gd name="connsiteY28" fmla="*/ 333022 h 814669"/>
                <a:gd name="connsiteX29" fmla="*/ 6408420 w 6714838"/>
                <a:gd name="connsiteY29" fmla="*/ 736882 h 814669"/>
                <a:gd name="connsiteX30" fmla="*/ 6553200 w 6714838"/>
                <a:gd name="connsiteY30" fmla="*/ 706402 h 814669"/>
                <a:gd name="connsiteX31" fmla="*/ 6705600 w 6714838"/>
                <a:gd name="connsiteY31" fmla="*/ 416842 h 814669"/>
                <a:gd name="connsiteX32" fmla="*/ 6713220 w 6714838"/>
                <a:gd name="connsiteY32" fmla="*/ 416842 h 814669"/>
                <a:gd name="connsiteX0" fmla="*/ 0 w 6710075"/>
                <a:gd name="connsiteY0" fmla="*/ 680684 h 816012"/>
                <a:gd name="connsiteX1" fmla="*/ 254317 w 6710075"/>
                <a:gd name="connsiteY1" fmla="*/ 774982 h 816012"/>
                <a:gd name="connsiteX2" fmla="*/ 521017 w 6710075"/>
                <a:gd name="connsiteY2" fmla="*/ 96802 h 816012"/>
                <a:gd name="connsiteX3" fmla="*/ 1404937 w 6710075"/>
                <a:gd name="connsiteY3" fmla="*/ 73942 h 816012"/>
                <a:gd name="connsiteX4" fmla="*/ 1770697 w 6710075"/>
                <a:gd name="connsiteY4" fmla="*/ 752122 h 816012"/>
                <a:gd name="connsiteX5" fmla="*/ 2029777 w 6710075"/>
                <a:gd name="connsiteY5" fmla="*/ 127282 h 816012"/>
                <a:gd name="connsiteX6" fmla="*/ 2098357 w 6710075"/>
                <a:gd name="connsiteY6" fmla="*/ 721642 h 816012"/>
                <a:gd name="connsiteX7" fmla="*/ 2433637 w 6710075"/>
                <a:gd name="connsiteY7" fmla="*/ 112042 h 816012"/>
                <a:gd name="connsiteX8" fmla="*/ 2395537 w 6710075"/>
                <a:gd name="connsiteY8" fmla="*/ 706402 h 816012"/>
                <a:gd name="connsiteX9" fmla="*/ 2753677 w 6710075"/>
                <a:gd name="connsiteY9" fmla="*/ 188242 h 816012"/>
                <a:gd name="connsiteX10" fmla="*/ 2799397 w 6710075"/>
                <a:gd name="connsiteY10" fmla="*/ 721642 h 816012"/>
                <a:gd name="connsiteX11" fmla="*/ 3058477 w 6710075"/>
                <a:gd name="connsiteY11" fmla="*/ 531142 h 816012"/>
                <a:gd name="connsiteX12" fmla="*/ 3195637 w 6710075"/>
                <a:gd name="connsiteY12" fmla="*/ 744502 h 816012"/>
                <a:gd name="connsiteX13" fmla="*/ 3424237 w 6710075"/>
                <a:gd name="connsiteY13" fmla="*/ 28222 h 816012"/>
                <a:gd name="connsiteX14" fmla="*/ 3462337 w 6710075"/>
                <a:gd name="connsiteY14" fmla="*/ 744502 h 816012"/>
                <a:gd name="connsiteX15" fmla="*/ 3736657 w 6710075"/>
                <a:gd name="connsiteY15" fmla="*/ 35842 h 816012"/>
                <a:gd name="connsiteX16" fmla="*/ 3767137 w 6710075"/>
                <a:gd name="connsiteY16" fmla="*/ 698782 h 816012"/>
                <a:gd name="connsiteX17" fmla="*/ 3980497 w 6710075"/>
                <a:gd name="connsiteY17" fmla="*/ 439702 h 816012"/>
                <a:gd name="connsiteX18" fmla="*/ 4026217 w 6710075"/>
                <a:gd name="connsiteY18" fmla="*/ 660682 h 816012"/>
                <a:gd name="connsiteX19" fmla="*/ 4247197 w 6710075"/>
                <a:gd name="connsiteY19" fmla="*/ 378742 h 816012"/>
                <a:gd name="connsiteX20" fmla="*/ 4292917 w 6710075"/>
                <a:gd name="connsiteY20" fmla="*/ 691162 h 816012"/>
                <a:gd name="connsiteX21" fmla="*/ 4513897 w 6710075"/>
                <a:gd name="connsiteY21" fmla="*/ 462562 h 816012"/>
                <a:gd name="connsiteX22" fmla="*/ 4597717 w 6710075"/>
                <a:gd name="connsiteY22" fmla="*/ 675922 h 816012"/>
                <a:gd name="connsiteX23" fmla="*/ 4902517 w 6710075"/>
                <a:gd name="connsiteY23" fmla="*/ 439702 h 816012"/>
                <a:gd name="connsiteX24" fmla="*/ 4902517 w 6710075"/>
                <a:gd name="connsiteY24" fmla="*/ 714022 h 816012"/>
                <a:gd name="connsiteX25" fmla="*/ 5275897 w 6710075"/>
                <a:gd name="connsiteY25" fmla="*/ 470182 h 816012"/>
                <a:gd name="connsiteX26" fmla="*/ 5283517 w 6710075"/>
                <a:gd name="connsiteY26" fmla="*/ 752122 h 816012"/>
                <a:gd name="connsiteX27" fmla="*/ 5786437 w 6710075"/>
                <a:gd name="connsiteY27" fmla="*/ 310162 h 816012"/>
                <a:gd name="connsiteX28" fmla="*/ 6281737 w 6710075"/>
                <a:gd name="connsiteY28" fmla="*/ 333022 h 816012"/>
                <a:gd name="connsiteX29" fmla="*/ 6403657 w 6710075"/>
                <a:gd name="connsiteY29" fmla="*/ 736882 h 816012"/>
                <a:gd name="connsiteX30" fmla="*/ 6548437 w 6710075"/>
                <a:gd name="connsiteY30" fmla="*/ 706402 h 816012"/>
                <a:gd name="connsiteX31" fmla="*/ 6700837 w 6710075"/>
                <a:gd name="connsiteY31" fmla="*/ 416842 h 816012"/>
                <a:gd name="connsiteX32" fmla="*/ 6708457 w 6710075"/>
                <a:gd name="connsiteY32" fmla="*/ 416842 h 816012"/>
                <a:gd name="connsiteX0" fmla="*/ 0 w 6710075"/>
                <a:gd name="connsiteY0" fmla="*/ 680684 h 817850"/>
                <a:gd name="connsiteX1" fmla="*/ 254317 w 6710075"/>
                <a:gd name="connsiteY1" fmla="*/ 774982 h 817850"/>
                <a:gd name="connsiteX2" fmla="*/ 521017 w 6710075"/>
                <a:gd name="connsiteY2" fmla="*/ 96802 h 817850"/>
                <a:gd name="connsiteX3" fmla="*/ 1404937 w 6710075"/>
                <a:gd name="connsiteY3" fmla="*/ 73942 h 817850"/>
                <a:gd name="connsiteX4" fmla="*/ 1770697 w 6710075"/>
                <a:gd name="connsiteY4" fmla="*/ 752122 h 817850"/>
                <a:gd name="connsiteX5" fmla="*/ 2029777 w 6710075"/>
                <a:gd name="connsiteY5" fmla="*/ 127282 h 817850"/>
                <a:gd name="connsiteX6" fmla="*/ 2098357 w 6710075"/>
                <a:gd name="connsiteY6" fmla="*/ 721642 h 817850"/>
                <a:gd name="connsiteX7" fmla="*/ 2433637 w 6710075"/>
                <a:gd name="connsiteY7" fmla="*/ 112042 h 817850"/>
                <a:gd name="connsiteX8" fmla="*/ 2395537 w 6710075"/>
                <a:gd name="connsiteY8" fmla="*/ 706402 h 817850"/>
                <a:gd name="connsiteX9" fmla="*/ 2753677 w 6710075"/>
                <a:gd name="connsiteY9" fmla="*/ 188242 h 817850"/>
                <a:gd name="connsiteX10" fmla="*/ 2799397 w 6710075"/>
                <a:gd name="connsiteY10" fmla="*/ 721642 h 817850"/>
                <a:gd name="connsiteX11" fmla="*/ 3058477 w 6710075"/>
                <a:gd name="connsiteY11" fmla="*/ 531142 h 817850"/>
                <a:gd name="connsiteX12" fmla="*/ 3195637 w 6710075"/>
                <a:gd name="connsiteY12" fmla="*/ 744502 h 817850"/>
                <a:gd name="connsiteX13" fmla="*/ 3424237 w 6710075"/>
                <a:gd name="connsiteY13" fmla="*/ 28222 h 817850"/>
                <a:gd name="connsiteX14" fmla="*/ 3462337 w 6710075"/>
                <a:gd name="connsiteY14" fmla="*/ 744502 h 817850"/>
                <a:gd name="connsiteX15" fmla="*/ 3736657 w 6710075"/>
                <a:gd name="connsiteY15" fmla="*/ 35842 h 817850"/>
                <a:gd name="connsiteX16" fmla="*/ 3767137 w 6710075"/>
                <a:gd name="connsiteY16" fmla="*/ 698782 h 817850"/>
                <a:gd name="connsiteX17" fmla="*/ 3980497 w 6710075"/>
                <a:gd name="connsiteY17" fmla="*/ 439702 h 817850"/>
                <a:gd name="connsiteX18" fmla="*/ 4026217 w 6710075"/>
                <a:gd name="connsiteY18" fmla="*/ 660682 h 817850"/>
                <a:gd name="connsiteX19" fmla="*/ 4247197 w 6710075"/>
                <a:gd name="connsiteY19" fmla="*/ 378742 h 817850"/>
                <a:gd name="connsiteX20" fmla="*/ 4292917 w 6710075"/>
                <a:gd name="connsiteY20" fmla="*/ 691162 h 817850"/>
                <a:gd name="connsiteX21" fmla="*/ 4513897 w 6710075"/>
                <a:gd name="connsiteY21" fmla="*/ 462562 h 817850"/>
                <a:gd name="connsiteX22" fmla="*/ 4597717 w 6710075"/>
                <a:gd name="connsiteY22" fmla="*/ 675922 h 817850"/>
                <a:gd name="connsiteX23" fmla="*/ 4902517 w 6710075"/>
                <a:gd name="connsiteY23" fmla="*/ 439702 h 817850"/>
                <a:gd name="connsiteX24" fmla="*/ 4902517 w 6710075"/>
                <a:gd name="connsiteY24" fmla="*/ 714022 h 817850"/>
                <a:gd name="connsiteX25" fmla="*/ 5275897 w 6710075"/>
                <a:gd name="connsiteY25" fmla="*/ 470182 h 817850"/>
                <a:gd name="connsiteX26" fmla="*/ 5283517 w 6710075"/>
                <a:gd name="connsiteY26" fmla="*/ 752122 h 817850"/>
                <a:gd name="connsiteX27" fmla="*/ 5786437 w 6710075"/>
                <a:gd name="connsiteY27" fmla="*/ 310162 h 817850"/>
                <a:gd name="connsiteX28" fmla="*/ 6281737 w 6710075"/>
                <a:gd name="connsiteY28" fmla="*/ 333022 h 817850"/>
                <a:gd name="connsiteX29" fmla="*/ 6403657 w 6710075"/>
                <a:gd name="connsiteY29" fmla="*/ 736882 h 817850"/>
                <a:gd name="connsiteX30" fmla="*/ 6548437 w 6710075"/>
                <a:gd name="connsiteY30" fmla="*/ 706402 h 817850"/>
                <a:gd name="connsiteX31" fmla="*/ 6700837 w 6710075"/>
                <a:gd name="connsiteY31" fmla="*/ 416842 h 817850"/>
                <a:gd name="connsiteX32" fmla="*/ 6708457 w 6710075"/>
                <a:gd name="connsiteY32" fmla="*/ 416842 h 817850"/>
                <a:gd name="connsiteX0" fmla="*/ 0 w 6717219"/>
                <a:gd name="connsiteY0" fmla="*/ 668778 h 814399"/>
                <a:gd name="connsiteX1" fmla="*/ 261461 w 6717219"/>
                <a:gd name="connsiteY1" fmla="*/ 774982 h 814399"/>
                <a:gd name="connsiteX2" fmla="*/ 528161 w 6717219"/>
                <a:gd name="connsiteY2" fmla="*/ 96802 h 814399"/>
                <a:gd name="connsiteX3" fmla="*/ 1412081 w 6717219"/>
                <a:gd name="connsiteY3" fmla="*/ 73942 h 814399"/>
                <a:gd name="connsiteX4" fmla="*/ 1777841 w 6717219"/>
                <a:gd name="connsiteY4" fmla="*/ 752122 h 814399"/>
                <a:gd name="connsiteX5" fmla="*/ 2036921 w 6717219"/>
                <a:gd name="connsiteY5" fmla="*/ 127282 h 814399"/>
                <a:gd name="connsiteX6" fmla="*/ 2105501 w 6717219"/>
                <a:gd name="connsiteY6" fmla="*/ 721642 h 814399"/>
                <a:gd name="connsiteX7" fmla="*/ 2440781 w 6717219"/>
                <a:gd name="connsiteY7" fmla="*/ 112042 h 814399"/>
                <a:gd name="connsiteX8" fmla="*/ 2402681 w 6717219"/>
                <a:gd name="connsiteY8" fmla="*/ 706402 h 814399"/>
                <a:gd name="connsiteX9" fmla="*/ 2760821 w 6717219"/>
                <a:gd name="connsiteY9" fmla="*/ 188242 h 814399"/>
                <a:gd name="connsiteX10" fmla="*/ 2806541 w 6717219"/>
                <a:gd name="connsiteY10" fmla="*/ 721642 h 814399"/>
                <a:gd name="connsiteX11" fmla="*/ 3065621 w 6717219"/>
                <a:gd name="connsiteY11" fmla="*/ 531142 h 814399"/>
                <a:gd name="connsiteX12" fmla="*/ 3202781 w 6717219"/>
                <a:gd name="connsiteY12" fmla="*/ 744502 h 814399"/>
                <a:gd name="connsiteX13" fmla="*/ 3431381 w 6717219"/>
                <a:gd name="connsiteY13" fmla="*/ 28222 h 814399"/>
                <a:gd name="connsiteX14" fmla="*/ 3469481 w 6717219"/>
                <a:gd name="connsiteY14" fmla="*/ 744502 h 814399"/>
                <a:gd name="connsiteX15" fmla="*/ 3743801 w 6717219"/>
                <a:gd name="connsiteY15" fmla="*/ 35842 h 814399"/>
                <a:gd name="connsiteX16" fmla="*/ 3774281 w 6717219"/>
                <a:gd name="connsiteY16" fmla="*/ 698782 h 814399"/>
                <a:gd name="connsiteX17" fmla="*/ 3987641 w 6717219"/>
                <a:gd name="connsiteY17" fmla="*/ 439702 h 814399"/>
                <a:gd name="connsiteX18" fmla="*/ 4033361 w 6717219"/>
                <a:gd name="connsiteY18" fmla="*/ 660682 h 814399"/>
                <a:gd name="connsiteX19" fmla="*/ 4254341 w 6717219"/>
                <a:gd name="connsiteY19" fmla="*/ 378742 h 814399"/>
                <a:gd name="connsiteX20" fmla="*/ 4300061 w 6717219"/>
                <a:gd name="connsiteY20" fmla="*/ 691162 h 814399"/>
                <a:gd name="connsiteX21" fmla="*/ 4521041 w 6717219"/>
                <a:gd name="connsiteY21" fmla="*/ 462562 h 814399"/>
                <a:gd name="connsiteX22" fmla="*/ 4604861 w 6717219"/>
                <a:gd name="connsiteY22" fmla="*/ 675922 h 814399"/>
                <a:gd name="connsiteX23" fmla="*/ 4909661 w 6717219"/>
                <a:gd name="connsiteY23" fmla="*/ 439702 h 814399"/>
                <a:gd name="connsiteX24" fmla="*/ 4909661 w 6717219"/>
                <a:gd name="connsiteY24" fmla="*/ 714022 h 814399"/>
                <a:gd name="connsiteX25" fmla="*/ 5283041 w 6717219"/>
                <a:gd name="connsiteY25" fmla="*/ 470182 h 814399"/>
                <a:gd name="connsiteX26" fmla="*/ 5290661 w 6717219"/>
                <a:gd name="connsiteY26" fmla="*/ 752122 h 814399"/>
                <a:gd name="connsiteX27" fmla="*/ 5793581 w 6717219"/>
                <a:gd name="connsiteY27" fmla="*/ 310162 h 814399"/>
                <a:gd name="connsiteX28" fmla="*/ 6288881 w 6717219"/>
                <a:gd name="connsiteY28" fmla="*/ 333022 h 814399"/>
                <a:gd name="connsiteX29" fmla="*/ 6410801 w 6717219"/>
                <a:gd name="connsiteY29" fmla="*/ 736882 h 814399"/>
                <a:gd name="connsiteX30" fmla="*/ 6555581 w 6717219"/>
                <a:gd name="connsiteY30" fmla="*/ 706402 h 814399"/>
                <a:gd name="connsiteX31" fmla="*/ 6707981 w 6717219"/>
                <a:gd name="connsiteY31" fmla="*/ 416842 h 814399"/>
                <a:gd name="connsiteX32" fmla="*/ 6715601 w 6717219"/>
                <a:gd name="connsiteY32" fmla="*/ 416842 h 814399"/>
                <a:gd name="connsiteX0" fmla="*/ 0 w 6707981"/>
                <a:gd name="connsiteY0" fmla="*/ 668778 h 814399"/>
                <a:gd name="connsiteX1" fmla="*/ 261461 w 6707981"/>
                <a:gd name="connsiteY1" fmla="*/ 774982 h 814399"/>
                <a:gd name="connsiteX2" fmla="*/ 528161 w 6707981"/>
                <a:gd name="connsiteY2" fmla="*/ 96802 h 814399"/>
                <a:gd name="connsiteX3" fmla="*/ 1412081 w 6707981"/>
                <a:gd name="connsiteY3" fmla="*/ 73942 h 814399"/>
                <a:gd name="connsiteX4" fmla="*/ 1777841 w 6707981"/>
                <a:gd name="connsiteY4" fmla="*/ 752122 h 814399"/>
                <a:gd name="connsiteX5" fmla="*/ 2036921 w 6707981"/>
                <a:gd name="connsiteY5" fmla="*/ 127282 h 814399"/>
                <a:gd name="connsiteX6" fmla="*/ 2105501 w 6707981"/>
                <a:gd name="connsiteY6" fmla="*/ 721642 h 814399"/>
                <a:gd name="connsiteX7" fmla="*/ 2440781 w 6707981"/>
                <a:gd name="connsiteY7" fmla="*/ 112042 h 814399"/>
                <a:gd name="connsiteX8" fmla="*/ 2402681 w 6707981"/>
                <a:gd name="connsiteY8" fmla="*/ 706402 h 814399"/>
                <a:gd name="connsiteX9" fmla="*/ 2760821 w 6707981"/>
                <a:gd name="connsiteY9" fmla="*/ 188242 h 814399"/>
                <a:gd name="connsiteX10" fmla="*/ 2806541 w 6707981"/>
                <a:gd name="connsiteY10" fmla="*/ 721642 h 814399"/>
                <a:gd name="connsiteX11" fmla="*/ 3065621 w 6707981"/>
                <a:gd name="connsiteY11" fmla="*/ 531142 h 814399"/>
                <a:gd name="connsiteX12" fmla="*/ 3202781 w 6707981"/>
                <a:gd name="connsiteY12" fmla="*/ 744502 h 814399"/>
                <a:gd name="connsiteX13" fmla="*/ 3431381 w 6707981"/>
                <a:gd name="connsiteY13" fmla="*/ 28222 h 814399"/>
                <a:gd name="connsiteX14" fmla="*/ 3469481 w 6707981"/>
                <a:gd name="connsiteY14" fmla="*/ 744502 h 814399"/>
                <a:gd name="connsiteX15" fmla="*/ 3743801 w 6707981"/>
                <a:gd name="connsiteY15" fmla="*/ 35842 h 814399"/>
                <a:gd name="connsiteX16" fmla="*/ 3774281 w 6707981"/>
                <a:gd name="connsiteY16" fmla="*/ 698782 h 814399"/>
                <a:gd name="connsiteX17" fmla="*/ 3987641 w 6707981"/>
                <a:gd name="connsiteY17" fmla="*/ 439702 h 814399"/>
                <a:gd name="connsiteX18" fmla="*/ 4033361 w 6707981"/>
                <a:gd name="connsiteY18" fmla="*/ 660682 h 814399"/>
                <a:gd name="connsiteX19" fmla="*/ 4254341 w 6707981"/>
                <a:gd name="connsiteY19" fmla="*/ 378742 h 814399"/>
                <a:gd name="connsiteX20" fmla="*/ 4300061 w 6707981"/>
                <a:gd name="connsiteY20" fmla="*/ 691162 h 814399"/>
                <a:gd name="connsiteX21" fmla="*/ 4521041 w 6707981"/>
                <a:gd name="connsiteY21" fmla="*/ 462562 h 814399"/>
                <a:gd name="connsiteX22" fmla="*/ 4604861 w 6707981"/>
                <a:gd name="connsiteY22" fmla="*/ 675922 h 814399"/>
                <a:gd name="connsiteX23" fmla="*/ 4909661 w 6707981"/>
                <a:gd name="connsiteY23" fmla="*/ 439702 h 814399"/>
                <a:gd name="connsiteX24" fmla="*/ 4909661 w 6707981"/>
                <a:gd name="connsiteY24" fmla="*/ 714022 h 814399"/>
                <a:gd name="connsiteX25" fmla="*/ 5283041 w 6707981"/>
                <a:gd name="connsiteY25" fmla="*/ 470182 h 814399"/>
                <a:gd name="connsiteX26" fmla="*/ 5290661 w 6707981"/>
                <a:gd name="connsiteY26" fmla="*/ 752122 h 814399"/>
                <a:gd name="connsiteX27" fmla="*/ 5793581 w 6707981"/>
                <a:gd name="connsiteY27" fmla="*/ 310162 h 814399"/>
                <a:gd name="connsiteX28" fmla="*/ 6288881 w 6707981"/>
                <a:gd name="connsiteY28" fmla="*/ 333022 h 814399"/>
                <a:gd name="connsiteX29" fmla="*/ 6410801 w 6707981"/>
                <a:gd name="connsiteY29" fmla="*/ 736882 h 814399"/>
                <a:gd name="connsiteX30" fmla="*/ 6555581 w 6707981"/>
                <a:gd name="connsiteY30" fmla="*/ 706402 h 814399"/>
                <a:gd name="connsiteX31" fmla="*/ 6707981 w 6707981"/>
                <a:gd name="connsiteY31" fmla="*/ 416842 h 814399"/>
                <a:gd name="connsiteX0" fmla="*/ 0 w 6753225"/>
                <a:gd name="connsiteY0" fmla="*/ 668778 h 814399"/>
                <a:gd name="connsiteX1" fmla="*/ 261461 w 6753225"/>
                <a:gd name="connsiteY1" fmla="*/ 774982 h 814399"/>
                <a:gd name="connsiteX2" fmla="*/ 528161 w 6753225"/>
                <a:gd name="connsiteY2" fmla="*/ 96802 h 814399"/>
                <a:gd name="connsiteX3" fmla="*/ 1412081 w 6753225"/>
                <a:gd name="connsiteY3" fmla="*/ 73942 h 814399"/>
                <a:gd name="connsiteX4" fmla="*/ 1777841 w 6753225"/>
                <a:gd name="connsiteY4" fmla="*/ 752122 h 814399"/>
                <a:gd name="connsiteX5" fmla="*/ 2036921 w 6753225"/>
                <a:gd name="connsiteY5" fmla="*/ 127282 h 814399"/>
                <a:gd name="connsiteX6" fmla="*/ 2105501 w 6753225"/>
                <a:gd name="connsiteY6" fmla="*/ 721642 h 814399"/>
                <a:gd name="connsiteX7" fmla="*/ 2440781 w 6753225"/>
                <a:gd name="connsiteY7" fmla="*/ 112042 h 814399"/>
                <a:gd name="connsiteX8" fmla="*/ 2402681 w 6753225"/>
                <a:gd name="connsiteY8" fmla="*/ 706402 h 814399"/>
                <a:gd name="connsiteX9" fmla="*/ 2760821 w 6753225"/>
                <a:gd name="connsiteY9" fmla="*/ 188242 h 814399"/>
                <a:gd name="connsiteX10" fmla="*/ 2806541 w 6753225"/>
                <a:gd name="connsiteY10" fmla="*/ 721642 h 814399"/>
                <a:gd name="connsiteX11" fmla="*/ 3065621 w 6753225"/>
                <a:gd name="connsiteY11" fmla="*/ 531142 h 814399"/>
                <a:gd name="connsiteX12" fmla="*/ 3202781 w 6753225"/>
                <a:gd name="connsiteY12" fmla="*/ 744502 h 814399"/>
                <a:gd name="connsiteX13" fmla="*/ 3431381 w 6753225"/>
                <a:gd name="connsiteY13" fmla="*/ 28222 h 814399"/>
                <a:gd name="connsiteX14" fmla="*/ 3469481 w 6753225"/>
                <a:gd name="connsiteY14" fmla="*/ 744502 h 814399"/>
                <a:gd name="connsiteX15" fmla="*/ 3743801 w 6753225"/>
                <a:gd name="connsiteY15" fmla="*/ 35842 h 814399"/>
                <a:gd name="connsiteX16" fmla="*/ 3774281 w 6753225"/>
                <a:gd name="connsiteY16" fmla="*/ 698782 h 814399"/>
                <a:gd name="connsiteX17" fmla="*/ 3987641 w 6753225"/>
                <a:gd name="connsiteY17" fmla="*/ 439702 h 814399"/>
                <a:gd name="connsiteX18" fmla="*/ 4033361 w 6753225"/>
                <a:gd name="connsiteY18" fmla="*/ 660682 h 814399"/>
                <a:gd name="connsiteX19" fmla="*/ 4254341 w 6753225"/>
                <a:gd name="connsiteY19" fmla="*/ 378742 h 814399"/>
                <a:gd name="connsiteX20" fmla="*/ 4300061 w 6753225"/>
                <a:gd name="connsiteY20" fmla="*/ 691162 h 814399"/>
                <a:gd name="connsiteX21" fmla="*/ 4521041 w 6753225"/>
                <a:gd name="connsiteY21" fmla="*/ 462562 h 814399"/>
                <a:gd name="connsiteX22" fmla="*/ 4604861 w 6753225"/>
                <a:gd name="connsiteY22" fmla="*/ 675922 h 814399"/>
                <a:gd name="connsiteX23" fmla="*/ 4909661 w 6753225"/>
                <a:gd name="connsiteY23" fmla="*/ 439702 h 814399"/>
                <a:gd name="connsiteX24" fmla="*/ 4909661 w 6753225"/>
                <a:gd name="connsiteY24" fmla="*/ 714022 h 814399"/>
                <a:gd name="connsiteX25" fmla="*/ 5283041 w 6753225"/>
                <a:gd name="connsiteY25" fmla="*/ 470182 h 814399"/>
                <a:gd name="connsiteX26" fmla="*/ 5290661 w 6753225"/>
                <a:gd name="connsiteY26" fmla="*/ 752122 h 814399"/>
                <a:gd name="connsiteX27" fmla="*/ 5793581 w 6753225"/>
                <a:gd name="connsiteY27" fmla="*/ 310162 h 814399"/>
                <a:gd name="connsiteX28" fmla="*/ 6288881 w 6753225"/>
                <a:gd name="connsiteY28" fmla="*/ 333022 h 814399"/>
                <a:gd name="connsiteX29" fmla="*/ 6410801 w 6753225"/>
                <a:gd name="connsiteY29" fmla="*/ 736882 h 814399"/>
                <a:gd name="connsiteX30" fmla="*/ 6555581 w 6753225"/>
                <a:gd name="connsiteY30" fmla="*/ 706402 h 814399"/>
                <a:gd name="connsiteX31" fmla="*/ 6753225 w 6753225"/>
                <a:gd name="connsiteY31" fmla="*/ 423986 h 814399"/>
                <a:gd name="connsiteX0" fmla="*/ 0 w 6753225"/>
                <a:gd name="connsiteY0" fmla="*/ 668778 h 814399"/>
                <a:gd name="connsiteX1" fmla="*/ 261461 w 6753225"/>
                <a:gd name="connsiteY1" fmla="*/ 774982 h 814399"/>
                <a:gd name="connsiteX2" fmla="*/ 528161 w 6753225"/>
                <a:gd name="connsiteY2" fmla="*/ 96802 h 814399"/>
                <a:gd name="connsiteX3" fmla="*/ 1412081 w 6753225"/>
                <a:gd name="connsiteY3" fmla="*/ 73942 h 814399"/>
                <a:gd name="connsiteX4" fmla="*/ 1777841 w 6753225"/>
                <a:gd name="connsiteY4" fmla="*/ 752122 h 814399"/>
                <a:gd name="connsiteX5" fmla="*/ 2036921 w 6753225"/>
                <a:gd name="connsiteY5" fmla="*/ 127282 h 814399"/>
                <a:gd name="connsiteX6" fmla="*/ 2105501 w 6753225"/>
                <a:gd name="connsiteY6" fmla="*/ 721642 h 814399"/>
                <a:gd name="connsiteX7" fmla="*/ 2440781 w 6753225"/>
                <a:gd name="connsiteY7" fmla="*/ 112042 h 814399"/>
                <a:gd name="connsiteX8" fmla="*/ 2402681 w 6753225"/>
                <a:gd name="connsiteY8" fmla="*/ 706402 h 814399"/>
                <a:gd name="connsiteX9" fmla="*/ 2760821 w 6753225"/>
                <a:gd name="connsiteY9" fmla="*/ 188242 h 814399"/>
                <a:gd name="connsiteX10" fmla="*/ 2806541 w 6753225"/>
                <a:gd name="connsiteY10" fmla="*/ 721642 h 814399"/>
                <a:gd name="connsiteX11" fmla="*/ 3065621 w 6753225"/>
                <a:gd name="connsiteY11" fmla="*/ 531142 h 814399"/>
                <a:gd name="connsiteX12" fmla="*/ 3202781 w 6753225"/>
                <a:gd name="connsiteY12" fmla="*/ 744502 h 814399"/>
                <a:gd name="connsiteX13" fmla="*/ 3431381 w 6753225"/>
                <a:gd name="connsiteY13" fmla="*/ 28222 h 814399"/>
                <a:gd name="connsiteX14" fmla="*/ 3469481 w 6753225"/>
                <a:gd name="connsiteY14" fmla="*/ 744502 h 814399"/>
                <a:gd name="connsiteX15" fmla="*/ 3743801 w 6753225"/>
                <a:gd name="connsiteY15" fmla="*/ 35842 h 814399"/>
                <a:gd name="connsiteX16" fmla="*/ 3774281 w 6753225"/>
                <a:gd name="connsiteY16" fmla="*/ 698782 h 814399"/>
                <a:gd name="connsiteX17" fmla="*/ 3987641 w 6753225"/>
                <a:gd name="connsiteY17" fmla="*/ 439702 h 814399"/>
                <a:gd name="connsiteX18" fmla="*/ 4033361 w 6753225"/>
                <a:gd name="connsiteY18" fmla="*/ 660682 h 814399"/>
                <a:gd name="connsiteX19" fmla="*/ 4254341 w 6753225"/>
                <a:gd name="connsiteY19" fmla="*/ 378742 h 814399"/>
                <a:gd name="connsiteX20" fmla="*/ 4300061 w 6753225"/>
                <a:gd name="connsiteY20" fmla="*/ 691162 h 814399"/>
                <a:gd name="connsiteX21" fmla="*/ 4521041 w 6753225"/>
                <a:gd name="connsiteY21" fmla="*/ 462562 h 814399"/>
                <a:gd name="connsiteX22" fmla="*/ 4604861 w 6753225"/>
                <a:gd name="connsiteY22" fmla="*/ 675922 h 814399"/>
                <a:gd name="connsiteX23" fmla="*/ 4909661 w 6753225"/>
                <a:gd name="connsiteY23" fmla="*/ 439702 h 814399"/>
                <a:gd name="connsiteX24" fmla="*/ 4909661 w 6753225"/>
                <a:gd name="connsiteY24" fmla="*/ 714022 h 814399"/>
                <a:gd name="connsiteX25" fmla="*/ 5283041 w 6753225"/>
                <a:gd name="connsiteY25" fmla="*/ 470182 h 814399"/>
                <a:gd name="connsiteX26" fmla="*/ 5290661 w 6753225"/>
                <a:gd name="connsiteY26" fmla="*/ 752122 h 814399"/>
                <a:gd name="connsiteX27" fmla="*/ 5793581 w 6753225"/>
                <a:gd name="connsiteY27" fmla="*/ 310162 h 814399"/>
                <a:gd name="connsiteX28" fmla="*/ 6288881 w 6753225"/>
                <a:gd name="connsiteY28" fmla="*/ 333022 h 814399"/>
                <a:gd name="connsiteX29" fmla="*/ 6410801 w 6753225"/>
                <a:gd name="connsiteY29" fmla="*/ 736882 h 814399"/>
                <a:gd name="connsiteX30" fmla="*/ 6555581 w 6753225"/>
                <a:gd name="connsiteY30" fmla="*/ 706402 h 814399"/>
                <a:gd name="connsiteX31" fmla="*/ 6753225 w 6753225"/>
                <a:gd name="connsiteY31" fmla="*/ 423986 h 814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6753225" h="814399">
                  <a:moveTo>
                    <a:pt x="0" y="668778"/>
                  </a:moveTo>
                  <a:cubicBezTo>
                    <a:pt x="47625" y="776093"/>
                    <a:pt x="173434" y="870311"/>
                    <a:pt x="261461" y="774982"/>
                  </a:cubicBezTo>
                  <a:cubicBezTo>
                    <a:pt x="349488" y="679653"/>
                    <a:pt x="336391" y="213642"/>
                    <a:pt x="528161" y="96802"/>
                  </a:cubicBezTo>
                  <a:cubicBezTo>
                    <a:pt x="719931" y="-20038"/>
                    <a:pt x="1203801" y="-35278"/>
                    <a:pt x="1412081" y="73942"/>
                  </a:cubicBezTo>
                  <a:cubicBezTo>
                    <a:pt x="1620361" y="183162"/>
                    <a:pt x="1673701" y="743232"/>
                    <a:pt x="1777841" y="752122"/>
                  </a:cubicBezTo>
                  <a:cubicBezTo>
                    <a:pt x="1881981" y="761012"/>
                    <a:pt x="1982311" y="132362"/>
                    <a:pt x="2036921" y="127282"/>
                  </a:cubicBezTo>
                  <a:cubicBezTo>
                    <a:pt x="2091531" y="122202"/>
                    <a:pt x="2038191" y="724182"/>
                    <a:pt x="2105501" y="721642"/>
                  </a:cubicBezTo>
                  <a:cubicBezTo>
                    <a:pt x="2172811" y="719102"/>
                    <a:pt x="2391251" y="114582"/>
                    <a:pt x="2440781" y="112042"/>
                  </a:cubicBezTo>
                  <a:cubicBezTo>
                    <a:pt x="2490311" y="109502"/>
                    <a:pt x="2349341" y="693702"/>
                    <a:pt x="2402681" y="706402"/>
                  </a:cubicBezTo>
                  <a:cubicBezTo>
                    <a:pt x="2456021" y="719102"/>
                    <a:pt x="2693511" y="185702"/>
                    <a:pt x="2760821" y="188242"/>
                  </a:cubicBezTo>
                  <a:cubicBezTo>
                    <a:pt x="2828131" y="190782"/>
                    <a:pt x="2755741" y="664492"/>
                    <a:pt x="2806541" y="721642"/>
                  </a:cubicBezTo>
                  <a:cubicBezTo>
                    <a:pt x="2857341" y="778792"/>
                    <a:pt x="2999581" y="527332"/>
                    <a:pt x="3065621" y="531142"/>
                  </a:cubicBezTo>
                  <a:cubicBezTo>
                    <a:pt x="3131661" y="534952"/>
                    <a:pt x="3141821" y="828322"/>
                    <a:pt x="3202781" y="744502"/>
                  </a:cubicBezTo>
                  <a:cubicBezTo>
                    <a:pt x="3263741" y="660682"/>
                    <a:pt x="3386931" y="28222"/>
                    <a:pt x="3431381" y="28222"/>
                  </a:cubicBezTo>
                  <a:cubicBezTo>
                    <a:pt x="3475831" y="28222"/>
                    <a:pt x="3417411" y="743232"/>
                    <a:pt x="3469481" y="744502"/>
                  </a:cubicBezTo>
                  <a:cubicBezTo>
                    <a:pt x="3521551" y="745772"/>
                    <a:pt x="3693001" y="43462"/>
                    <a:pt x="3743801" y="35842"/>
                  </a:cubicBezTo>
                  <a:cubicBezTo>
                    <a:pt x="3794601" y="28222"/>
                    <a:pt x="3733641" y="631472"/>
                    <a:pt x="3774281" y="698782"/>
                  </a:cubicBezTo>
                  <a:cubicBezTo>
                    <a:pt x="3814921" y="766092"/>
                    <a:pt x="3944461" y="446052"/>
                    <a:pt x="3987641" y="439702"/>
                  </a:cubicBezTo>
                  <a:cubicBezTo>
                    <a:pt x="4030821" y="433352"/>
                    <a:pt x="3988911" y="670842"/>
                    <a:pt x="4033361" y="660682"/>
                  </a:cubicBezTo>
                  <a:cubicBezTo>
                    <a:pt x="4077811" y="650522"/>
                    <a:pt x="4209891" y="373662"/>
                    <a:pt x="4254341" y="378742"/>
                  </a:cubicBezTo>
                  <a:cubicBezTo>
                    <a:pt x="4298791" y="383822"/>
                    <a:pt x="4255611" y="677192"/>
                    <a:pt x="4300061" y="691162"/>
                  </a:cubicBezTo>
                  <a:cubicBezTo>
                    <a:pt x="4344511" y="705132"/>
                    <a:pt x="4470241" y="465102"/>
                    <a:pt x="4521041" y="462562"/>
                  </a:cubicBezTo>
                  <a:cubicBezTo>
                    <a:pt x="4571841" y="460022"/>
                    <a:pt x="4540091" y="679732"/>
                    <a:pt x="4604861" y="675922"/>
                  </a:cubicBezTo>
                  <a:cubicBezTo>
                    <a:pt x="4669631" y="672112"/>
                    <a:pt x="4858861" y="433352"/>
                    <a:pt x="4909661" y="439702"/>
                  </a:cubicBezTo>
                  <a:cubicBezTo>
                    <a:pt x="4960461" y="446052"/>
                    <a:pt x="4847431" y="708942"/>
                    <a:pt x="4909661" y="714022"/>
                  </a:cubicBezTo>
                  <a:cubicBezTo>
                    <a:pt x="4971891" y="719102"/>
                    <a:pt x="5219541" y="463832"/>
                    <a:pt x="5283041" y="470182"/>
                  </a:cubicBezTo>
                  <a:cubicBezTo>
                    <a:pt x="5346541" y="476532"/>
                    <a:pt x="5205571" y="778792"/>
                    <a:pt x="5290661" y="752122"/>
                  </a:cubicBezTo>
                  <a:cubicBezTo>
                    <a:pt x="5375751" y="725452"/>
                    <a:pt x="5627211" y="380012"/>
                    <a:pt x="5793581" y="310162"/>
                  </a:cubicBezTo>
                  <a:cubicBezTo>
                    <a:pt x="5959951" y="240312"/>
                    <a:pt x="6186011" y="261902"/>
                    <a:pt x="6288881" y="333022"/>
                  </a:cubicBezTo>
                  <a:cubicBezTo>
                    <a:pt x="6391751" y="404142"/>
                    <a:pt x="6366351" y="674652"/>
                    <a:pt x="6410801" y="736882"/>
                  </a:cubicBezTo>
                  <a:cubicBezTo>
                    <a:pt x="6455251" y="799112"/>
                    <a:pt x="6498511" y="758551"/>
                    <a:pt x="6555581" y="706402"/>
                  </a:cubicBezTo>
                  <a:cubicBezTo>
                    <a:pt x="6612651" y="654253"/>
                    <a:pt x="6683692" y="579403"/>
                    <a:pt x="6753225" y="423986"/>
                  </a:cubicBezTo>
                </a:path>
              </a:pathLst>
            </a:cu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-1066800" y="2362200"/>
            <a:ext cx="12123311" cy="2209799"/>
            <a:chOff x="-1" y="2286000"/>
            <a:chExt cx="12123311" cy="2209799"/>
          </a:xfrm>
        </p:grpSpPr>
        <p:sp>
          <p:nvSpPr>
            <p:cNvPr id="11" name="Rectangle 10"/>
            <p:cNvSpPr/>
            <p:nvPr/>
          </p:nvSpPr>
          <p:spPr>
            <a:xfrm>
              <a:off x="-1" y="2286000"/>
              <a:ext cx="6538233" cy="2209799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265885" y="2286001"/>
              <a:ext cx="3857425" cy="2209798"/>
            </a:xfrm>
            <a:prstGeom prst="rect">
              <a:avLst/>
            </a:prstGeom>
            <a:ln>
              <a:solidFill>
                <a:schemeClr val="accent3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/>
            <p:cNvGrpSpPr/>
            <p:nvPr/>
          </p:nvGrpSpPr>
          <p:grpSpPr>
            <a:xfrm>
              <a:off x="6433457" y="2678329"/>
              <a:ext cx="2466975" cy="1143000"/>
              <a:chOff x="5029200" y="4686300"/>
              <a:chExt cx="2466975" cy="1143000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133975" y="4686300"/>
                <a:ext cx="0" cy="1143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29200" y="5676900"/>
                <a:ext cx="24669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/>
          <p:cNvSpPr txBox="1"/>
          <p:nvPr/>
        </p:nvSpPr>
        <p:spPr>
          <a:xfrm>
            <a:off x="5652424" y="2057400"/>
            <a:ext cx="17043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Detection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1576975" y="2960598"/>
            <a:ext cx="2167918" cy="7308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1576975" y="2960621"/>
            <a:ext cx="2167918" cy="730816"/>
          </a:xfrm>
          <a:custGeom>
            <a:avLst/>
            <a:gdLst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8" fmla="*/ 1803400 w 2062591"/>
              <a:gd name="connsiteY8" fmla="*/ 793836 h 938262"/>
              <a:gd name="connsiteX9" fmla="*/ 1898650 w 2062591"/>
              <a:gd name="connsiteY9" fmla="*/ 838286 h 938262"/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8" fmla="*/ 1803400 w 2062591"/>
              <a:gd name="connsiteY8" fmla="*/ 793836 h 938262"/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0" fmla="*/ 0 w 2032000"/>
              <a:gd name="connsiteY0" fmla="*/ 768436 h 938262"/>
              <a:gd name="connsiteX1" fmla="*/ 381000 w 2032000"/>
              <a:gd name="connsiteY1" fmla="*/ 616036 h 938262"/>
              <a:gd name="connsiteX2" fmla="*/ 584200 w 2032000"/>
              <a:gd name="connsiteY2" fmla="*/ 870036 h 938262"/>
              <a:gd name="connsiteX3" fmla="*/ 984250 w 2032000"/>
              <a:gd name="connsiteY3" fmla="*/ 86 h 938262"/>
              <a:gd name="connsiteX4" fmla="*/ 1346200 w 2032000"/>
              <a:gd name="connsiteY4" fmla="*/ 927186 h 938262"/>
              <a:gd name="connsiteX5" fmla="*/ 1771650 w 2032000"/>
              <a:gd name="connsiteY5" fmla="*/ 533486 h 938262"/>
              <a:gd name="connsiteX6" fmla="*/ 2032000 w 2032000"/>
              <a:gd name="connsiteY6" fmla="*/ 882736 h 938262"/>
              <a:gd name="connsiteX0" fmla="*/ 0 w 2032000"/>
              <a:gd name="connsiteY0" fmla="*/ 768436 h 961708"/>
              <a:gd name="connsiteX1" fmla="*/ 381000 w 2032000"/>
              <a:gd name="connsiteY1" fmla="*/ 616036 h 961708"/>
              <a:gd name="connsiteX2" fmla="*/ 584200 w 2032000"/>
              <a:gd name="connsiteY2" fmla="*/ 870036 h 961708"/>
              <a:gd name="connsiteX3" fmla="*/ 984250 w 2032000"/>
              <a:gd name="connsiteY3" fmla="*/ 86 h 961708"/>
              <a:gd name="connsiteX4" fmla="*/ 1346200 w 2032000"/>
              <a:gd name="connsiteY4" fmla="*/ 927186 h 961708"/>
              <a:gd name="connsiteX5" fmla="*/ 1765300 w 2032000"/>
              <a:gd name="connsiteY5" fmla="*/ 774786 h 961708"/>
              <a:gd name="connsiteX6" fmla="*/ 2032000 w 2032000"/>
              <a:gd name="connsiteY6" fmla="*/ 882736 h 961708"/>
              <a:gd name="connsiteX0" fmla="*/ 0 w 2032000"/>
              <a:gd name="connsiteY0" fmla="*/ 768438 h 961710"/>
              <a:gd name="connsiteX1" fmla="*/ 212725 w 2032000"/>
              <a:gd name="connsiteY1" fmla="*/ 701763 h 961710"/>
              <a:gd name="connsiteX2" fmla="*/ 584200 w 2032000"/>
              <a:gd name="connsiteY2" fmla="*/ 870038 h 961710"/>
              <a:gd name="connsiteX3" fmla="*/ 984250 w 2032000"/>
              <a:gd name="connsiteY3" fmla="*/ 88 h 961710"/>
              <a:gd name="connsiteX4" fmla="*/ 1346200 w 2032000"/>
              <a:gd name="connsiteY4" fmla="*/ 927188 h 961710"/>
              <a:gd name="connsiteX5" fmla="*/ 1765300 w 2032000"/>
              <a:gd name="connsiteY5" fmla="*/ 774788 h 961710"/>
              <a:gd name="connsiteX6" fmla="*/ 2032000 w 2032000"/>
              <a:gd name="connsiteY6" fmla="*/ 882738 h 961710"/>
              <a:gd name="connsiteX0" fmla="*/ 0 w 2032000"/>
              <a:gd name="connsiteY0" fmla="*/ 171701 h 333833"/>
              <a:gd name="connsiteX1" fmla="*/ 212725 w 2032000"/>
              <a:gd name="connsiteY1" fmla="*/ 105026 h 333833"/>
              <a:gd name="connsiteX2" fmla="*/ 584200 w 2032000"/>
              <a:gd name="connsiteY2" fmla="*/ 273301 h 333833"/>
              <a:gd name="connsiteX3" fmla="*/ 965200 w 2032000"/>
              <a:gd name="connsiteY3" fmla="*/ 251 h 333833"/>
              <a:gd name="connsiteX4" fmla="*/ 1346200 w 2032000"/>
              <a:gd name="connsiteY4" fmla="*/ 330451 h 333833"/>
              <a:gd name="connsiteX5" fmla="*/ 1765300 w 2032000"/>
              <a:gd name="connsiteY5" fmla="*/ 178051 h 333833"/>
              <a:gd name="connsiteX6" fmla="*/ 2032000 w 2032000"/>
              <a:gd name="connsiteY6" fmla="*/ 286001 h 333833"/>
              <a:gd name="connsiteX0" fmla="*/ 0 w 2032000"/>
              <a:gd name="connsiteY0" fmla="*/ 171451 h 285751"/>
              <a:gd name="connsiteX1" fmla="*/ 212725 w 2032000"/>
              <a:gd name="connsiteY1" fmla="*/ 104776 h 285751"/>
              <a:gd name="connsiteX2" fmla="*/ 584200 w 2032000"/>
              <a:gd name="connsiteY2" fmla="*/ 273051 h 285751"/>
              <a:gd name="connsiteX3" fmla="*/ 965200 w 2032000"/>
              <a:gd name="connsiteY3" fmla="*/ 1 h 285751"/>
              <a:gd name="connsiteX4" fmla="*/ 1343025 w 2032000"/>
              <a:gd name="connsiteY4" fmla="*/ 276226 h 285751"/>
              <a:gd name="connsiteX5" fmla="*/ 1765300 w 2032000"/>
              <a:gd name="connsiteY5" fmla="*/ 177801 h 285751"/>
              <a:gd name="connsiteX6" fmla="*/ 2032000 w 2032000"/>
              <a:gd name="connsiteY6" fmla="*/ 285751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00" h="285751">
                <a:moveTo>
                  <a:pt x="0" y="171451"/>
                </a:moveTo>
                <a:cubicBezTo>
                  <a:pt x="141816" y="86784"/>
                  <a:pt x="115358" y="87843"/>
                  <a:pt x="212725" y="104776"/>
                </a:cubicBezTo>
                <a:cubicBezTo>
                  <a:pt x="310092" y="121709"/>
                  <a:pt x="458788" y="290514"/>
                  <a:pt x="584200" y="273051"/>
                </a:cubicBezTo>
                <a:cubicBezTo>
                  <a:pt x="709613" y="255589"/>
                  <a:pt x="838729" y="-528"/>
                  <a:pt x="965200" y="1"/>
                </a:cubicBezTo>
                <a:cubicBezTo>
                  <a:pt x="1091671" y="530"/>
                  <a:pt x="1209675" y="246593"/>
                  <a:pt x="1343025" y="276226"/>
                </a:cubicBezTo>
                <a:cubicBezTo>
                  <a:pt x="1476375" y="305859"/>
                  <a:pt x="1650471" y="176214"/>
                  <a:pt x="1765300" y="177801"/>
                </a:cubicBezTo>
                <a:cubicBezTo>
                  <a:pt x="1880129" y="179389"/>
                  <a:pt x="1988608" y="231776"/>
                  <a:pt x="2032000" y="285751"/>
                </a:cubicBezTo>
              </a:path>
            </a:pathLst>
          </a:cu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509016" y="2057400"/>
            <a:ext cx="2303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Classification</a:t>
            </a:r>
            <a:endParaRPr lang="en-US" sz="2800" dirty="0"/>
          </a:p>
        </p:txBody>
      </p:sp>
      <p:sp>
        <p:nvSpPr>
          <p:cNvPr id="18" name="Down Arrow 17"/>
          <p:cNvSpPr/>
          <p:nvPr/>
        </p:nvSpPr>
        <p:spPr>
          <a:xfrm>
            <a:off x="2452745" y="3969888"/>
            <a:ext cx="416378" cy="754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1498597" y="5188803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Which gesture?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5188803"/>
            <a:ext cx="3865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When did a gesture occur?</a:t>
            </a:r>
            <a:endParaRPr lang="en-US" sz="2400" dirty="0"/>
          </a:p>
        </p:txBody>
      </p:sp>
      <p:sp>
        <p:nvSpPr>
          <p:cNvPr id="21" name="Down Arrow 20"/>
          <p:cNvSpPr/>
          <p:nvPr/>
        </p:nvSpPr>
        <p:spPr>
          <a:xfrm>
            <a:off x="6296391" y="3969888"/>
            <a:ext cx="416378" cy="7545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85164" y="3141363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Signal: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0276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0.11668 -0.01112 L -0.80589 -0.01112 " pathEditMode="fixed" rAng="0" ptsTypes="AA">
                                      <p:cBhvr>
                                        <p:cTn id="26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128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animBg="1"/>
      <p:bldP spid="19" grpId="0"/>
      <p:bldP spid="20" grpId="0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User Training Gap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1563394" y="2133600"/>
            <a:ext cx="23022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User Specific</a:t>
            </a:r>
            <a:endParaRPr lang="en-US" sz="2800" dirty="0"/>
          </a:p>
        </p:txBody>
      </p:sp>
      <p:sp>
        <p:nvSpPr>
          <p:cNvPr id="80" name="TextBox 79"/>
          <p:cNvSpPr txBox="1"/>
          <p:nvPr/>
        </p:nvSpPr>
        <p:spPr>
          <a:xfrm>
            <a:off x="5448269" y="2133600"/>
            <a:ext cx="27045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Generic Models</a:t>
            </a:r>
            <a:endParaRPr lang="en-US" sz="2800" dirty="0"/>
          </a:p>
        </p:txBody>
      </p:sp>
      <p:grpSp>
        <p:nvGrpSpPr>
          <p:cNvPr id="85" name="Group 84"/>
          <p:cNvGrpSpPr/>
          <p:nvPr/>
        </p:nvGrpSpPr>
        <p:grpSpPr>
          <a:xfrm>
            <a:off x="1179780" y="2990685"/>
            <a:ext cx="3069461" cy="1487407"/>
            <a:chOff x="1216560" y="2653619"/>
            <a:chExt cx="3069461" cy="1487407"/>
          </a:xfrm>
        </p:grpSpPr>
        <p:grpSp>
          <p:nvGrpSpPr>
            <p:cNvPr id="51" name="Group 50"/>
            <p:cNvGrpSpPr/>
            <p:nvPr/>
          </p:nvGrpSpPr>
          <p:grpSpPr>
            <a:xfrm>
              <a:off x="1216560" y="2653619"/>
              <a:ext cx="1130080" cy="1487407"/>
              <a:chOff x="1108765" y="3048000"/>
              <a:chExt cx="2147466" cy="2826486"/>
            </a:xfrm>
          </p:grpSpPr>
          <p:sp>
            <p:nvSpPr>
              <p:cNvPr id="52" name="Freeform 51"/>
              <p:cNvSpPr/>
              <p:nvPr/>
            </p:nvSpPr>
            <p:spPr>
              <a:xfrm>
                <a:off x="1981198" y="5383210"/>
                <a:ext cx="528367" cy="415076"/>
              </a:xfrm>
              <a:custGeom>
                <a:avLst/>
                <a:gdLst>
                  <a:gd name="connsiteX0" fmla="*/ 0 w 1574800"/>
                  <a:gd name="connsiteY0" fmla="*/ 440371 h 474238"/>
                  <a:gd name="connsiteX1" fmla="*/ 795867 w 1574800"/>
                  <a:gd name="connsiteY1" fmla="*/ 104 h 474238"/>
                  <a:gd name="connsiteX2" fmla="*/ 1574800 w 1574800"/>
                  <a:gd name="connsiteY2" fmla="*/ 474238 h 4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4800" h="474238">
                    <a:moveTo>
                      <a:pt x="0" y="440371"/>
                    </a:moveTo>
                    <a:cubicBezTo>
                      <a:pt x="266700" y="217415"/>
                      <a:pt x="533400" y="-5541"/>
                      <a:pt x="795867" y="104"/>
                    </a:cubicBezTo>
                    <a:cubicBezTo>
                      <a:pt x="1058334" y="5748"/>
                      <a:pt x="1444978" y="400860"/>
                      <a:pt x="1574800" y="474238"/>
                    </a:cubicBezTo>
                  </a:path>
                </a:pathLst>
              </a:cu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Freeform 52"/>
              <p:cNvSpPr/>
              <p:nvPr/>
            </p:nvSpPr>
            <p:spPr>
              <a:xfrm>
                <a:off x="1439333" y="4233229"/>
                <a:ext cx="1574800" cy="474238"/>
              </a:xfrm>
              <a:custGeom>
                <a:avLst/>
                <a:gdLst>
                  <a:gd name="connsiteX0" fmla="*/ 0 w 1574800"/>
                  <a:gd name="connsiteY0" fmla="*/ 440371 h 474238"/>
                  <a:gd name="connsiteX1" fmla="*/ 795867 w 1574800"/>
                  <a:gd name="connsiteY1" fmla="*/ 104 h 474238"/>
                  <a:gd name="connsiteX2" fmla="*/ 1574800 w 1574800"/>
                  <a:gd name="connsiteY2" fmla="*/ 474238 h 4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4800" h="474238">
                    <a:moveTo>
                      <a:pt x="0" y="440371"/>
                    </a:moveTo>
                    <a:cubicBezTo>
                      <a:pt x="266700" y="217415"/>
                      <a:pt x="533400" y="-5541"/>
                      <a:pt x="795867" y="104"/>
                    </a:cubicBezTo>
                    <a:cubicBezTo>
                      <a:pt x="1058334" y="5748"/>
                      <a:pt x="1444978" y="400860"/>
                      <a:pt x="1574800" y="474238"/>
                    </a:cubicBezTo>
                  </a:path>
                </a:pathLst>
              </a:cu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1752600" y="3048000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1752600" y="4114800"/>
                <a:ext cx="914400" cy="13716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/>
              <p:cNvSpPr/>
              <p:nvPr/>
            </p:nvSpPr>
            <p:spPr>
              <a:xfrm rot="18000000">
                <a:off x="2875231" y="4483708"/>
                <a:ext cx="304800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/>
              <p:cNvSpPr/>
              <p:nvPr/>
            </p:nvSpPr>
            <p:spPr>
              <a:xfrm rot="16200000">
                <a:off x="2554171" y="5554160"/>
                <a:ext cx="152401" cy="457201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/>
              <p:cNvSpPr/>
              <p:nvPr/>
            </p:nvSpPr>
            <p:spPr>
              <a:xfrm rot="16200000">
                <a:off x="1904999" y="5569686"/>
                <a:ext cx="152400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/>
              <p:cNvSpPr/>
              <p:nvPr/>
            </p:nvSpPr>
            <p:spPr>
              <a:xfrm rot="14778887">
                <a:off x="1184965" y="4498594"/>
                <a:ext cx="304800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3155941" y="2653619"/>
              <a:ext cx="1130080" cy="1487407"/>
              <a:chOff x="1108765" y="3048000"/>
              <a:chExt cx="2147466" cy="2826486"/>
            </a:xfrm>
          </p:grpSpPr>
          <p:sp>
            <p:nvSpPr>
              <p:cNvPr id="61" name="Freeform 60"/>
              <p:cNvSpPr/>
              <p:nvPr/>
            </p:nvSpPr>
            <p:spPr>
              <a:xfrm>
                <a:off x="1981198" y="5383210"/>
                <a:ext cx="528367" cy="415076"/>
              </a:xfrm>
              <a:custGeom>
                <a:avLst/>
                <a:gdLst>
                  <a:gd name="connsiteX0" fmla="*/ 0 w 1574800"/>
                  <a:gd name="connsiteY0" fmla="*/ 440371 h 474238"/>
                  <a:gd name="connsiteX1" fmla="*/ 795867 w 1574800"/>
                  <a:gd name="connsiteY1" fmla="*/ 104 h 474238"/>
                  <a:gd name="connsiteX2" fmla="*/ 1574800 w 1574800"/>
                  <a:gd name="connsiteY2" fmla="*/ 474238 h 4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4800" h="474238">
                    <a:moveTo>
                      <a:pt x="0" y="440371"/>
                    </a:moveTo>
                    <a:cubicBezTo>
                      <a:pt x="266700" y="217415"/>
                      <a:pt x="533400" y="-5541"/>
                      <a:pt x="795867" y="104"/>
                    </a:cubicBezTo>
                    <a:cubicBezTo>
                      <a:pt x="1058334" y="5748"/>
                      <a:pt x="1444978" y="400860"/>
                      <a:pt x="1574800" y="474238"/>
                    </a:cubicBezTo>
                  </a:path>
                </a:pathLst>
              </a:cu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Freeform 61"/>
              <p:cNvSpPr/>
              <p:nvPr/>
            </p:nvSpPr>
            <p:spPr>
              <a:xfrm>
                <a:off x="1439333" y="4233229"/>
                <a:ext cx="1574800" cy="474238"/>
              </a:xfrm>
              <a:custGeom>
                <a:avLst/>
                <a:gdLst>
                  <a:gd name="connsiteX0" fmla="*/ 0 w 1574800"/>
                  <a:gd name="connsiteY0" fmla="*/ 440371 h 474238"/>
                  <a:gd name="connsiteX1" fmla="*/ 795867 w 1574800"/>
                  <a:gd name="connsiteY1" fmla="*/ 104 h 474238"/>
                  <a:gd name="connsiteX2" fmla="*/ 1574800 w 1574800"/>
                  <a:gd name="connsiteY2" fmla="*/ 474238 h 4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4800" h="474238">
                    <a:moveTo>
                      <a:pt x="0" y="440371"/>
                    </a:moveTo>
                    <a:cubicBezTo>
                      <a:pt x="266700" y="217415"/>
                      <a:pt x="533400" y="-5541"/>
                      <a:pt x="795867" y="104"/>
                    </a:cubicBezTo>
                    <a:cubicBezTo>
                      <a:pt x="1058334" y="5748"/>
                      <a:pt x="1444978" y="400860"/>
                      <a:pt x="1574800" y="474238"/>
                    </a:cubicBezTo>
                  </a:path>
                </a:pathLst>
              </a:cu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752600" y="3048000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/>
              <p:cNvSpPr/>
              <p:nvPr/>
            </p:nvSpPr>
            <p:spPr>
              <a:xfrm>
                <a:off x="1752600" y="4114800"/>
                <a:ext cx="914400" cy="13716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/>
              <p:cNvSpPr/>
              <p:nvPr/>
            </p:nvSpPr>
            <p:spPr>
              <a:xfrm rot="18000000">
                <a:off x="2875231" y="4483708"/>
                <a:ext cx="304800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/>
              <p:cNvSpPr/>
              <p:nvPr/>
            </p:nvSpPr>
            <p:spPr>
              <a:xfrm rot="16200000">
                <a:off x="2554171" y="5554160"/>
                <a:ext cx="152401" cy="457201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/>
              <p:cNvSpPr/>
              <p:nvPr/>
            </p:nvSpPr>
            <p:spPr>
              <a:xfrm rot="16200000">
                <a:off x="1904999" y="5569686"/>
                <a:ext cx="152400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/>
              <p:cNvSpPr/>
              <p:nvPr/>
            </p:nvSpPr>
            <p:spPr>
              <a:xfrm rot="14778887">
                <a:off x="1184965" y="4498594"/>
                <a:ext cx="304800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1" name="Right Arrow 80"/>
            <p:cNvSpPr/>
            <p:nvPr/>
          </p:nvSpPr>
          <p:spPr>
            <a:xfrm>
              <a:off x="2370623" y="3201280"/>
              <a:ext cx="763234" cy="3920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4997498" y="2936425"/>
            <a:ext cx="3606129" cy="1595927"/>
            <a:chOff x="4997498" y="2599359"/>
            <a:chExt cx="3606129" cy="1595927"/>
          </a:xfrm>
        </p:grpSpPr>
        <p:grpSp>
          <p:nvGrpSpPr>
            <p:cNvPr id="28" name="Group 27"/>
            <p:cNvGrpSpPr/>
            <p:nvPr/>
          </p:nvGrpSpPr>
          <p:grpSpPr>
            <a:xfrm>
              <a:off x="7473547" y="2653619"/>
              <a:ext cx="1130080" cy="1487407"/>
              <a:chOff x="1108765" y="3048000"/>
              <a:chExt cx="2147466" cy="2826486"/>
            </a:xfrm>
          </p:grpSpPr>
          <p:sp>
            <p:nvSpPr>
              <p:cNvPr id="29" name="Freeform 28"/>
              <p:cNvSpPr/>
              <p:nvPr/>
            </p:nvSpPr>
            <p:spPr>
              <a:xfrm>
                <a:off x="1981198" y="5383210"/>
                <a:ext cx="528367" cy="415076"/>
              </a:xfrm>
              <a:custGeom>
                <a:avLst/>
                <a:gdLst>
                  <a:gd name="connsiteX0" fmla="*/ 0 w 1574800"/>
                  <a:gd name="connsiteY0" fmla="*/ 440371 h 474238"/>
                  <a:gd name="connsiteX1" fmla="*/ 795867 w 1574800"/>
                  <a:gd name="connsiteY1" fmla="*/ 104 h 474238"/>
                  <a:gd name="connsiteX2" fmla="*/ 1574800 w 1574800"/>
                  <a:gd name="connsiteY2" fmla="*/ 474238 h 4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4800" h="474238">
                    <a:moveTo>
                      <a:pt x="0" y="440371"/>
                    </a:moveTo>
                    <a:cubicBezTo>
                      <a:pt x="266700" y="217415"/>
                      <a:pt x="533400" y="-5541"/>
                      <a:pt x="795867" y="104"/>
                    </a:cubicBezTo>
                    <a:cubicBezTo>
                      <a:pt x="1058334" y="5748"/>
                      <a:pt x="1444978" y="400860"/>
                      <a:pt x="1574800" y="474238"/>
                    </a:cubicBezTo>
                  </a:path>
                </a:pathLst>
              </a:cu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Freeform 29"/>
              <p:cNvSpPr/>
              <p:nvPr/>
            </p:nvSpPr>
            <p:spPr>
              <a:xfrm>
                <a:off x="1439333" y="4233229"/>
                <a:ext cx="1574800" cy="474238"/>
              </a:xfrm>
              <a:custGeom>
                <a:avLst/>
                <a:gdLst>
                  <a:gd name="connsiteX0" fmla="*/ 0 w 1574800"/>
                  <a:gd name="connsiteY0" fmla="*/ 440371 h 474238"/>
                  <a:gd name="connsiteX1" fmla="*/ 795867 w 1574800"/>
                  <a:gd name="connsiteY1" fmla="*/ 104 h 474238"/>
                  <a:gd name="connsiteX2" fmla="*/ 1574800 w 1574800"/>
                  <a:gd name="connsiteY2" fmla="*/ 474238 h 4742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74800" h="474238">
                    <a:moveTo>
                      <a:pt x="0" y="440371"/>
                    </a:moveTo>
                    <a:cubicBezTo>
                      <a:pt x="266700" y="217415"/>
                      <a:pt x="533400" y="-5541"/>
                      <a:pt x="795867" y="104"/>
                    </a:cubicBezTo>
                    <a:cubicBezTo>
                      <a:pt x="1058334" y="5748"/>
                      <a:pt x="1444978" y="400860"/>
                      <a:pt x="1574800" y="474238"/>
                    </a:cubicBezTo>
                  </a:path>
                </a:pathLst>
              </a:custGeom>
              <a:ln w="762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752600" y="3048000"/>
                <a:ext cx="914400" cy="9144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1752600" y="4114800"/>
                <a:ext cx="914400" cy="13716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 rot="18000000">
                <a:off x="2875231" y="4483708"/>
                <a:ext cx="304800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 rot="16200000">
                <a:off x="2554171" y="5554160"/>
                <a:ext cx="152401" cy="457201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 rot="16200000">
                <a:off x="1904999" y="5569686"/>
                <a:ext cx="152400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 rot="14778887">
                <a:off x="1184965" y="4498594"/>
                <a:ext cx="304800" cy="457200"/>
              </a:xfrm>
              <a:prstGeom prst="ellipse">
                <a:avLst/>
              </a:prstGeom>
            </p:spPr>
            <p:style>
              <a:lnRef idx="0">
                <a:schemeClr val="accent1"/>
              </a:lnRef>
              <a:fillRef idx="1003">
                <a:schemeClr val="dk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4997498" y="2599359"/>
              <a:ext cx="1575843" cy="1595927"/>
              <a:chOff x="5126037" y="1964784"/>
              <a:chExt cx="4017963" cy="4069172"/>
            </a:xfrm>
          </p:grpSpPr>
          <p:pic>
            <p:nvPicPr>
              <p:cNvPr id="27" name="Picture 4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723062" y="1964784"/>
                <a:ext cx="1727893" cy="2084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7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rgbClr val="7030A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4550" y="2522575"/>
                <a:ext cx="1597025" cy="2084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8" name="Picture 4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71708" y="3058375"/>
                <a:ext cx="1597025" cy="2084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9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rgbClr val="FF66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70220" y="3058375"/>
                <a:ext cx="1597025" cy="2084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rgbClr val="00B05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46975" y="3838945"/>
                <a:ext cx="1597025" cy="2084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1" name="Picture 4"/>
              <p:cNvPicPr>
                <a:picLocks noChangeAspect="1" noChangeArrowheads="1"/>
              </p:cNvPicPr>
              <p:nvPr/>
            </p:nvPicPr>
            <p:blipFill>
              <a:blip r:embed="rId7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26037" y="3341824"/>
                <a:ext cx="1597025" cy="2084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2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duotone>
                  <a:prstClr val="black"/>
                  <a:srgbClr val="FF0000">
                    <a:tint val="45000"/>
                    <a:satMod val="400000"/>
                  </a:srgb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24549" y="3949569"/>
                <a:ext cx="1597025" cy="20843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82" name="Right Arrow 81"/>
            <p:cNvSpPr/>
            <p:nvPr/>
          </p:nvSpPr>
          <p:spPr>
            <a:xfrm>
              <a:off x="6580728" y="3219465"/>
              <a:ext cx="763234" cy="39208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3" name="TextBox 82"/>
          <p:cNvSpPr txBox="1"/>
          <p:nvPr/>
        </p:nvSpPr>
        <p:spPr>
          <a:xfrm>
            <a:off x="290226" y="5215500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Accuracy:</a:t>
            </a:r>
            <a:endParaRPr lang="en-US" sz="2000" dirty="0"/>
          </a:p>
        </p:txBody>
      </p:sp>
      <p:sp>
        <p:nvSpPr>
          <p:cNvPr id="84" name="TextBox 83"/>
          <p:cNvSpPr txBox="1"/>
          <p:nvPr/>
        </p:nvSpPr>
        <p:spPr>
          <a:xfrm>
            <a:off x="2057118" y="5158218"/>
            <a:ext cx="1314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~100%</a:t>
            </a:r>
            <a:endParaRPr lang="en-US" sz="2800" dirty="0"/>
          </a:p>
        </p:txBody>
      </p:sp>
      <p:sp>
        <p:nvSpPr>
          <p:cNvPr id="87" name="TextBox 86"/>
          <p:cNvSpPr txBox="1"/>
          <p:nvPr/>
        </p:nvSpPr>
        <p:spPr>
          <a:xfrm>
            <a:off x="6243358" y="5158218"/>
            <a:ext cx="1114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~90%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730646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teering2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00137"/>
            <a:ext cx="9144000" cy="5175250"/>
          </a:xfrm>
        </p:spPr>
      </p:pic>
    </p:spTree>
    <p:extLst>
      <p:ext uri="{BB962C8B-B14F-4D97-AF65-F5344CB8AC3E}">
        <p14:creationId xmlns:p14="http://schemas.microsoft.com/office/powerpoint/2010/main" val="29079364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User Variation</a:t>
            </a:r>
            <a:endParaRPr lang="en-US" dirty="0"/>
          </a:p>
        </p:txBody>
      </p:sp>
      <p:pic>
        <p:nvPicPr>
          <p:cNvPr id="7" name="CircleKaushik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73760" y="2021376"/>
            <a:ext cx="2974839" cy="167204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5788162" y="2857396"/>
            <a:ext cx="256120" cy="264624"/>
          </a:xfrm>
          <a:prstGeom prst="ellipse">
            <a:avLst/>
          </a:prstGeom>
          <a:solidFill>
            <a:srgbClr val="FF5050">
              <a:alpha val="61961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8513638">
            <a:off x="5512510" y="2735694"/>
            <a:ext cx="569754" cy="30956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ircleMe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338003" y="2021376"/>
            <a:ext cx="2974838" cy="167204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2329135" y="2592772"/>
            <a:ext cx="256120" cy="264624"/>
          </a:xfrm>
          <a:prstGeom prst="ellipse">
            <a:avLst/>
          </a:prstGeom>
          <a:solidFill>
            <a:srgbClr val="7030A0">
              <a:alpha val="61961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1667588" y="2114450"/>
            <a:ext cx="791492" cy="1123157"/>
          </a:xfrm>
          <a:prstGeom prst="ellipse">
            <a:avLst/>
          </a:prstGeom>
          <a:noFill/>
          <a:ln w="571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1647825" y="4102869"/>
            <a:ext cx="5972175" cy="2037065"/>
            <a:chOff x="1647825" y="4102869"/>
            <a:chExt cx="5972175" cy="2037065"/>
          </a:xfrm>
        </p:grpSpPr>
        <p:grpSp>
          <p:nvGrpSpPr>
            <p:cNvPr id="26" name="Group 25"/>
            <p:cNvGrpSpPr/>
            <p:nvPr/>
          </p:nvGrpSpPr>
          <p:grpSpPr>
            <a:xfrm>
              <a:off x="1647825" y="4102869"/>
              <a:ext cx="2466975" cy="1166862"/>
              <a:chOff x="1571625" y="4572000"/>
              <a:chExt cx="2466975" cy="1166862"/>
            </a:xfrm>
          </p:grpSpPr>
          <p:cxnSp>
            <p:nvCxnSpPr>
              <p:cNvPr id="20" name="Straight Connector 19"/>
              <p:cNvCxnSpPr/>
              <p:nvPr/>
            </p:nvCxnSpPr>
            <p:spPr>
              <a:xfrm>
                <a:off x="1676400" y="4572000"/>
                <a:ext cx="0" cy="1143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571625" y="5562600"/>
                <a:ext cx="24669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Freeform 21"/>
              <p:cNvSpPr/>
              <p:nvPr/>
            </p:nvSpPr>
            <p:spPr>
              <a:xfrm>
                <a:off x="1868487" y="4800600"/>
                <a:ext cx="2032000" cy="938262"/>
              </a:xfrm>
              <a:custGeom>
                <a:avLst/>
                <a:gdLst>
                  <a:gd name="connsiteX0" fmla="*/ 0 w 2062591"/>
                  <a:gd name="connsiteY0" fmla="*/ 768436 h 938262"/>
                  <a:gd name="connsiteX1" fmla="*/ 381000 w 2062591"/>
                  <a:gd name="connsiteY1" fmla="*/ 616036 h 938262"/>
                  <a:gd name="connsiteX2" fmla="*/ 584200 w 2062591"/>
                  <a:gd name="connsiteY2" fmla="*/ 870036 h 938262"/>
                  <a:gd name="connsiteX3" fmla="*/ 984250 w 2062591"/>
                  <a:gd name="connsiteY3" fmla="*/ 86 h 938262"/>
                  <a:gd name="connsiteX4" fmla="*/ 1346200 w 2062591"/>
                  <a:gd name="connsiteY4" fmla="*/ 927186 h 938262"/>
                  <a:gd name="connsiteX5" fmla="*/ 1771650 w 2062591"/>
                  <a:gd name="connsiteY5" fmla="*/ 533486 h 938262"/>
                  <a:gd name="connsiteX6" fmla="*/ 2032000 w 2062591"/>
                  <a:gd name="connsiteY6" fmla="*/ 882736 h 938262"/>
                  <a:gd name="connsiteX7" fmla="*/ 2032000 w 2062591"/>
                  <a:gd name="connsiteY7" fmla="*/ 857336 h 938262"/>
                  <a:gd name="connsiteX8" fmla="*/ 1803400 w 2062591"/>
                  <a:gd name="connsiteY8" fmla="*/ 793836 h 938262"/>
                  <a:gd name="connsiteX9" fmla="*/ 1898650 w 2062591"/>
                  <a:gd name="connsiteY9" fmla="*/ 838286 h 938262"/>
                  <a:gd name="connsiteX0" fmla="*/ 0 w 2062591"/>
                  <a:gd name="connsiteY0" fmla="*/ 768436 h 938262"/>
                  <a:gd name="connsiteX1" fmla="*/ 381000 w 2062591"/>
                  <a:gd name="connsiteY1" fmla="*/ 616036 h 938262"/>
                  <a:gd name="connsiteX2" fmla="*/ 584200 w 2062591"/>
                  <a:gd name="connsiteY2" fmla="*/ 870036 h 938262"/>
                  <a:gd name="connsiteX3" fmla="*/ 984250 w 2062591"/>
                  <a:gd name="connsiteY3" fmla="*/ 86 h 938262"/>
                  <a:gd name="connsiteX4" fmla="*/ 1346200 w 2062591"/>
                  <a:gd name="connsiteY4" fmla="*/ 927186 h 938262"/>
                  <a:gd name="connsiteX5" fmla="*/ 1771650 w 2062591"/>
                  <a:gd name="connsiteY5" fmla="*/ 533486 h 938262"/>
                  <a:gd name="connsiteX6" fmla="*/ 2032000 w 2062591"/>
                  <a:gd name="connsiteY6" fmla="*/ 882736 h 938262"/>
                  <a:gd name="connsiteX7" fmla="*/ 2032000 w 2062591"/>
                  <a:gd name="connsiteY7" fmla="*/ 857336 h 938262"/>
                  <a:gd name="connsiteX8" fmla="*/ 1803400 w 2062591"/>
                  <a:gd name="connsiteY8" fmla="*/ 793836 h 938262"/>
                  <a:gd name="connsiteX0" fmla="*/ 0 w 2062591"/>
                  <a:gd name="connsiteY0" fmla="*/ 768436 h 938262"/>
                  <a:gd name="connsiteX1" fmla="*/ 381000 w 2062591"/>
                  <a:gd name="connsiteY1" fmla="*/ 616036 h 938262"/>
                  <a:gd name="connsiteX2" fmla="*/ 584200 w 2062591"/>
                  <a:gd name="connsiteY2" fmla="*/ 870036 h 938262"/>
                  <a:gd name="connsiteX3" fmla="*/ 984250 w 2062591"/>
                  <a:gd name="connsiteY3" fmla="*/ 86 h 938262"/>
                  <a:gd name="connsiteX4" fmla="*/ 1346200 w 2062591"/>
                  <a:gd name="connsiteY4" fmla="*/ 927186 h 938262"/>
                  <a:gd name="connsiteX5" fmla="*/ 1771650 w 2062591"/>
                  <a:gd name="connsiteY5" fmla="*/ 533486 h 938262"/>
                  <a:gd name="connsiteX6" fmla="*/ 2032000 w 2062591"/>
                  <a:gd name="connsiteY6" fmla="*/ 882736 h 938262"/>
                  <a:gd name="connsiteX7" fmla="*/ 2032000 w 2062591"/>
                  <a:gd name="connsiteY7" fmla="*/ 857336 h 938262"/>
                  <a:gd name="connsiteX0" fmla="*/ 0 w 2032000"/>
                  <a:gd name="connsiteY0" fmla="*/ 768436 h 938262"/>
                  <a:gd name="connsiteX1" fmla="*/ 381000 w 2032000"/>
                  <a:gd name="connsiteY1" fmla="*/ 616036 h 938262"/>
                  <a:gd name="connsiteX2" fmla="*/ 584200 w 2032000"/>
                  <a:gd name="connsiteY2" fmla="*/ 870036 h 938262"/>
                  <a:gd name="connsiteX3" fmla="*/ 984250 w 2032000"/>
                  <a:gd name="connsiteY3" fmla="*/ 86 h 938262"/>
                  <a:gd name="connsiteX4" fmla="*/ 1346200 w 2032000"/>
                  <a:gd name="connsiteY4" fmla="*/ 927186 h 938262"/>
                  <a:gd name="connsiteX5" fmla="*/ 1771650 w 2032000"/>
                  <a:gd name="connsiteY5" fmla="*/ 533486 h 938262"/>
                  <a:gd name="connsiteX6" fmla="*/ 2032000 w 2032000"/>
                  <a:gd name="connsiteY6" fmla="*/ 882736 h 938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2000" h="938262">
                    <a:moveTo>
                      <a:pt x="0" y="768436"/>
                    </a:moveTo>
                    <a:cubicBezTo>
                      <a:pt x="141816" y="683769"/>
                      <a:pt x="283633" y="599103"/>
                      <a:pt x="381000" y="616036"/>
                    </a:cubicBezTo>
                    <a:cubicBezTo>
                      <a:pt x="478367" y="632969"/>
                      <a:pt x="483658" y="972694"/>
                      <a:pt x="584200" y="870036"/>
                    </a:cubicBezTo>
                    <a:cubicBezTo>
                      <a:pt x="684742" y="767378"/>
                      <a:pt x="857250" y="-9439"/>
                      <a:pt x="984250" y="86"/>
                    </a:cubicBezTo>
                    <a:cubicBezTo>
                      <a:pt x="1111250" y="9611"/>
                      <a:pt x="1214967" y="838286"/>
                      <a:pt x="1346200" y="927186"/>
                    </a:cubicBezTo>
                    <a:cubicBezTo>
                      <a:pt x="1477433" y="1016086"/>
                      <a:pt x="1657350" y="540894"/>
                      <a:pt x="1771650" y="533486"/>
                    </a:cubicBezTo>
                    <a:cubicBezTo>
                      <a:pt x="1885950" y="526078"/>
                      <a:pt x="1988608" y="828761"/>
                      <a:pt x="2032000" y="882736"/>
                    </a:cubicBezTo>
                  </a:path>
                </a:pathLst>
              </a:custGeom>
              <a:ln w="19050"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153025" y="4114800"/>
              <a:ext cx="2466975" cy="1143000"/>
              <a:chOff x="5029200" y="4686300"/>
              <a:chExt cx="2466975" cy="1143000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5133975" y="4686300"/>
                <a:ext cx="0" cy="1143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5029200" y="5676900"/>
                <a:ext cx="246697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Freeform 29"/>
              <p:cNvSpPr/>
              <p:nvPr/>
            </p:nvSpPr>
            <p:spPr>
              <a:xfrm>
                <a:off x="5326062" y="5511885"/>
                <a:ext cx="2032000" cy="285751"/>
              </a:xfrm>
              <a:custGeom>
                <a:avLst/>
                <a:gdLst>
                  <a:gd name="connsiteX0" fmla="*/ 0 w 2062591"/>
                  <a:gd name="connsiteY0" fmla="*/ 768436 h 938262"/>
                  <a:gd name="connsiteX1" fmla="*/ 381000 w 2062591"/>
                  <a:gd name="connsiteY1" fmla="*/ 616036 h 938262"/>
                  <a:gd name="connsiteX2" fmla="*/ 584200 w 2062591"/>
                  <a:gd name="connsiteY2" fmla="*/ 870036 h 938262"/>
                  <a:gd name="connsiteX3" fmla="*/ 984250 w 2062591"/>
                  <a:gd name="connsiteY3" fmla="*/ 86 h 938262"/>
                  <a:gd name="connsiteX4" fmla="*/ 1346200 w 2062591"/>
                  <a:gd name="connsiteY4" fmla="*/ 927186 h 938262"/>
                  <a:gd name="connsiteX5" fmla="*/ 1771650 w 2062591"/>
                  <a:gd name="connsiteY5" fmla="*/ 533486 h 938262"/>
                  <a:gd name="connsiteX6" fmla="*/ 2032000 w 2062591"/>
                  <a:gd name="connsiteY6" fmla="*/ 882736 h 938262"/>
                  <a:gd name="connsiteX7" fmla="*/ 2032000 w 2062591"/>
                  <a:gd name="connsiteY7" fmla="*/ 857336 h 938262"/>
                  <a:gd name="connsiteX8" fmla="*/ 1803400 w 2062591"/>
                  <a:gd name="connsiteY8" fmla="*/ 793836 h 938262"/>
                  <a:gd name="connsiteX9" fmla="*/ 1898650 w 2062591"/>
                  <a:gd name="connsiteY9" fmla="*/ 838286 h 938262"/>
                  <a:gd name="connsiteX0" fmla="*/ 0 w 2062591"/>
                  <a:gd name="connsiteY0" fmla="*/ 768436 h 938262"/>
                  <a:gd name="connsiteX1" fmla="*/ 381000 w 2062591"/>
                  <a:gd name="connsiteY1" fmla="*/ 616036 h 938262"/>
                  <a:gd name="connsiteX2" fmla="*/ 584200 w 2062591"/>
                  <a:gd name="connsiteY2" fmla="*/ 870036 h 938262"/>
                  <a:gd name="connsiteX3" fmla="*/ 984250 w 2062591"/>
                  <a:gd name="connsiteY3" fmla="*/ 86 h 938262"/>
                  <a:gd name="connsiteX4" fmla="*/ 1346200 w 2062591"/>
                  <a:gd name="connsiteY4" fmla="*/ 927186 h 938262"/>
                  <a:gd name="connsiteX5" fmla="*/ 1771650 w 2062591"/>
                  <a:gd name="connsiteY5" fmla="*/ 533486 h 938262"/>
                  <a:gd name="connsiteX6" fmla="*/ 2032000 w 2062591"/>
                  <a:gd name="connsiteY6" fmla="*/ 882736 h 938262"/>
                  <a:gd name="connsiteX7" fmla="*/ 2032000 w 2062591"/>
                  <a:gd name="connsiteY7" fmla="*/ 857336 h 938262"/>
                  <a:gd name="connsiteX8" fmla="*/ 1803400 w 2062591"/>
                  <a:gd name="connsiteY8" fmla="*/ 793836 h 938262"/>
                  <a:gd name="connsiteX0" fmla="*/ 0 w 2062591"/>
                  <a:gd name="connsiteY0" fmla="*/ 768436 h 938262"/>
                  <a:gd name="connsiteX1" fmla="*/ 381000 w 2062591"/>
                  <a:gd name="connsiteY1" fmla="*/ 616036 h 938262"/>
                  <a:gd name="connsiteX2" fmla="*/ 584200 w 2062591"/>
                  <a:gd name="connsiteY2" fmla="*/ 870036 h 938262"/>
                  <a:gd name="connsiteX3" fmla="*/ 984250 w 2062591"/>
                  <a:gd name="connsiteY3" fmla="*/ 86 h 938262"/>
                  <a:gd name="connsiteX4" fmla="*/ 1346200 w 2062591"/>
                  <a:gd name="connsiteY4" fmla="*/ 927186 h 938262"/>
                  <a:gd name="connsiteX5" fmla="*/ 1771650 w 2062591"/>
                  <a:gd name="connsiteY5" fmla="*/ 533486 h 938262"/>
                  <a:gd name="connsiteX6" fmla="*/ 2032000 w 2062591"/>
                  <a:gd name="connsiteY6" fmla="*/ 882736 h 938262"/>
                  <a:gd name="connsiteX7" fmla="*/ 2032000 w 2062591"/>
                  <a:gd name="connsiteY7" fmla="*/ 857336 h 938262"/>
                  <a:gd name="connsiteX0" fmla="*/ 0 w 2032000"/>
                  <a:gd name="connsiteY0" fmla="*/ 768436 h 938262"/>
                  <a:gd name="connsiteX1" fmla="*/ 381000 w 2032000"/>
                  <a:gd name="connsiteY1" fmla="*/ 616036 h 938262"/>
                  <a:gd name="connsiteX2" fmla="*/ 584200 w 2032000"/>
                  <a:gd name="connsiteY2" fmla="*/ 870036 h 938262"/>
                  <a:gd name="connsiteX3" fmla="*/ 984250 w 2032000"/>
                  <a:gd name="connsiteY3" fmla="*/ 86 h 938262"/>
                  <a:gd name="connsiteX4" fmla="*/ 1346200 w 2032000"/>
                  <a:gd name="connsiteY4" fmla="*/ 927186 h 938262"/>
                  <a:gd name="connsiteX5" fmla="*/ 1771650 w 2032000"/>
                  <a:gd name="connsiteY5" fmla="*/ 533486 h 938262"/>
                  <a:gd name="connsiteX6" fmla="*/ 2032000 w 2032000"/>
                  <a:gd name="connsiteY6" fmla="*/ 882736 h 938262"/>
                  <a:gd name="connsiteX0" fmla="*/ 0 w 2032000"/>
                  <a:gd name="connsiteY0" fmla="*/ 768436 h 961708"/>
                  <a:gd name="connsiteX1" fmla="*/ 381000 w 2032000"/>
                  <a:gd name="connsiteY1" fmla="*/ 616036 h 961708"/>
                  <a:gd name="connsiteX2" fmla="*/ 584200 w 2032000"/>
                  <a:gd name="connsiteY2" fmla="*/ 870036 h 961708"/>
                  <a:gd name="connsiteX3" fmla="*/ 984250 w 2032000"/>
                  <a:gd name="connsiteY3" fmla="*/ 86 h 961708"/>
                  <a:gd name="connsiteX4" fmla="*/ 1346200 w 2032000"/>
                  <a:gd name="connsiteY4" fmla="*/ 927186 h 961708"/>
                  <a:gd name="connsiteX5" fmla="*/ 1765300 w 2032000"/>
                  <a:gd name="connsiteY5" fmla="*/ 774786 h 961708"/>
                  <a:gd name="connsiteX6" fmla="*/ 2032000 w 2032000"/>
                  <a:gd name="connsiteY6" fmla="*/ 882736 h 961708"/>
                  <a:gd name="connsiteX0" fmla="*/ 0 w 2032000"/>
                  <a:gd name="connsiteY0" fmla="*/ 768438 h 961710"/>
                  <a:gd name="connsiteX1" fmla="*/ 212725 w 2032000"/>
                  <a:gd name="connsiteY1" fmla="*/ 701763 h 961710"/>
                  <a:gd name="connsiteX2" fmla="*/ 584200 w 2032000"/>
                  <a:gd name="connsiteY2" fmla="*/ 870038 h 961710"/>
                  <a:gd name="connsiteX3" fmla="*/ 984250 w 2032000"/>
                  <a:gd name="connsiteY3" fmla="*/ 88 h 961710"/>
                  <a:gd name="connsiteX4" fmla="*/ 1346200 w 2032000"/>
                  <a:gd name="connsiteY4" fmla="*/ 927188 h 961710"/>
                  <a:gd name="connsiteX5" fmla="*/ 1765300 w 2032000"/>
                  <a:gd name="connsiteY5" fmla="*/ 774788 h 961710"/>
                  <a:gd name="connsiteX6" fmla="*/ 2032000 w 2032000"/>
                  <a:gd name="connsiteY6" fmla="*/ 882738 h 961710"/>
                  <a:gd name="connsiteX0" fmla="*/ 0 w 2032000"/>
                  <a:gd name="connsiteY0" fmla="*/ 171701 h 333833"/>
                  <a:gd name="connsiteX1" fmla="*/ 212725 w 2032000"/>
                  <a:gd name="connsiteY1" fmla="*/ 105026 h 333833"/>
                  <a:gd name="connsiteX2" fmla="*/ 584200 w 2032000"/>
                  <a:gd name="connsiteY2" fmla="*/ 273301 h 333833"/>
                  <a:gd name="connsiteX3" fmla="*/ 965200 w 2032000"/>
                  <a:gd name="connsiteY3" fmla="*/ 251 h 333833"/>
                  <a:gd name="connsiteX4" fmla="*/ 1346200 w 2032000"/>
                  <a:gd name="connsiteY4" fmla="*/ 330451 h 333833"/>
                  <a:gd name="connsiteX5" fmla="*/ 1765300 w 2032000"/>
                  <a:gd name="connsiteY5" fmla="*/ 178051 h 333833"/>
                  <a:gd name="connsiteX6" fmla="*/ 2032000 w 2032000"/>
                  <a:gd name="connsiteY6" fmla="*/ 286001 h 333833"/>
                  <a:gd name="connsiteX0" fmla="*/ 0 w 2032000"/>
                  <a:gd name="connsiteY0" fmla="*/ 171451 h 285751"/>
                  <a:gd name="connsiteX1" fmla="*/ 212725 w 2032000"/>
                  <a:gd name="connsiteY1" fmla="*/ 104776 h 285751"/>
                  <a:gd name="connsiteX2" fmla="*/ 584200 w 2032000"/>
                  <a:gd name="connsiteY2" fmla="*/ 273051 h 285751"/>
                  <a:gd name="connsiteX3" fmla="*/ 965200 w 2032000"/>
                  <a:gd name="connsiteY3" fmla="*/ 1 h 285751"/>
                  <a:gd name="connsiteX4" fmla="*/ 1343025 w 2032000"/>
                  <a:gd name="connsiteY4" fmla="*/ 276226 h 285751"/>
                  <a:gd name="connsiteX5" fmla="*/ 1765300 w 2032000"/>
                  <a:gd name="connsiteY5" fmla="*/ 177801 h 285751"/>
                  <a:gd name="connsiteX6" fmla="*/ 2032000 w 2032000"/>
                  <a:gd name="connsiteY6" fmla="*/ 285751 h 2857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032000" h="285751">
                    <a:moveTo>
                      <a:pt x="0" y="171451"/>
                    </a:moveTo>
                    <a:cubicBezTo>
                      <a:pt x="141816" y="86784"/>
                      <a:pt x="115358" y="87843"/>
                      <a:pt x="212725" y="104776"/>
                    </a:cubicBezTo>
                    <a:cubicBezTo>
                      <a:pt x="310092" y="121709"/>
                      <a:pt x="458788" y="290514"/>
                      <a:pt x="584200" y="273051"/>
                    </a:cubicBezTo>
                    <a:cubicBezTo>
                      <a:pt x="709613" y="255589"/>
                      <a:pt x="838729" y="-528"/>
                      <a:pt x="965200" y="1"/>
                    </a:cubicBezTo>
                    <a:cubicBezTo>
                      <a:pt x="1091671" y="530"/>
                      <a:pt x="1209675" y="246593"/>
                      <a:pt x="1343025" y="276226"/>
                    </a:cubicBezTo>
                    <a:cubicBezTo>
                      <a:pt x="1476375" y="305859"/>
                      <a:pt x="1650471" y="176214"/>
                      <a:pt x="1765300" y="177801"/>
                    </a:cubicBezTo>
                    <a:cubicBezTo>
                      <a:pt x="1880129" y="179389"/>
                      <a:pt x="1988608" y="231776"/>
                      <a:pt x="2032000" y="285751"/>
                    </a:cubicBez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TextBox 31"/>
            <p:cNvSpPr txBox="1"/>
            <p:nvPr/>
          </p:nvSpPr>
          <p:spPr>
            <a:xfrm>
              <a:off x="2288843" y="5770602"/>
              <a:ext cx="45663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Same gesture, different shape and signals!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02570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path" presetSubtype="0" accel="50286" decel="4971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0.00312 -0.0044 C -0.00121 -0.04676 -0.01597 -0.08241 -0.03646 -0.08403 C -0.05781 -0.08588 -0.07569 -0.05347 -0.07812 -0.01042 C -0.07986 0.03241 -0.06458 0.06759 -0.04392 0.06921 C -0.02292 0.07106 -0.00521 0.03843 -0.00312 -0.0044 Z " pathEditMode="relative" rAng="-5189126" ptsTypes="fffff">
                                      <p:cBhvr>
                                        <p:cTn id="15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301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191 -0.00023 C 0.01354 -0.01898 0.01684 -0.04051 0.00868 -0.04954 C 0.00035 -0.0581 -0.01511 -0.05093 -0.02761 -0.03218 C -0.03872 -0.01343 -0.04149 0.0088 -0.03351 0.01782 C -0.02535 0.02685 -0.01007 0.01852 0.00191 -0.00023 Z " pathEditMode="relative" rAng="-24618495" ptsTypes="fffff">
                                      <p:cBhvr>
                                        <p:cTn id="28" dur="2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6" y="-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4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8" grpId="0" animBg="1"/>
      <p:bldP spid="8" grpId="1" animBg="1"/>
      <p:bldP spid="9" grpId="0" animBg="1"/>
      <p:bldP spid="11" grpId="0" animBg="1"/>
      <p:bldP spid="11" grpId="1" animBg="1"/>
      <p:bldP spid="11" grpId="2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723062" y="1964784"/>
            <a:ext cx="1727893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300" y="274638"/>
            <a:ext cx="6629400" cy="868362"/>
          </a:xfrm>
        </p:spPr>
        <p:txBody>
          <a:bodyPr/>
          <a:lstStyle/>
          <a:p>
            <a:pPr algn="ctr"/>
            <a:r>
              <a:rPr lang="en-US" dirty="0" smtClean="0"/>
              <a:t>Mapping New </a:t>
            </a:r>
            <a:r>
              <a:rPr lang="en-US" dirty="0"/>
              <a:t>Users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1882597" y="2446358"/>
            <a:ext cx="1503631" cy="1979073"/>
            <a:chOff x="1108765" y="3048000"/>
            <a:chExt cx="2147466" cy="2826486"/>
          </a:xfrm>
        </p:grpSpPr>
        <p:sp>
          <p:nvSpPr>
            <p:cNvPr id="13" name="Freeform 12"/>
            <p:cNvSpPr/>
            <p:nvPr/>
          </p:nvSpPr>
          <p:spPr>
            <a:xfrm>
              <a:off x="1981198" y="5383210"/>
              <a:ext cx="528367" cy="415076"/>
            </a:xfrm>
            <a:custGeom>
              <a:avLst/>
              <a:gdLst>
                <a:gd name="connsiteX0" fmla="*/ 0 w 1574800"/>
                <a:gd name="connsiteY0" fmla="*/ 440371 h 474238"/>
                <a:gd name="connsiteX1" fmla="*/ 795867 w 1574800"/>
                <a:gd name="connsiteY1" fmla="*/ 104 h 474238"/>
                <a:gd name="connsiteX2" fmla="*/ 1574800 w 1574800"/>
                <a:gd name="connsiteY2" fmla="*/ 474238 h 4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4800" h="474238">
                  <a:moveTo>
                    <a:pt x="0" y="440371"/>
                  </a:moveTo>
                  <a:cubicBezTo>
                    <a:pt x="266700" y="217415"/>
                    <a:pt x="533400" y="-5541"/>
                    <a:pt x="795867" y="104"/>
                  </a:cubicBezTo>
                  <a:cubicBezTo>
                    <a:pt x="1058334" y="5748"/>
                    <a:pt x="1444978" y="400860"/>
                    <a:pt x="1574800" y="474238"/>
                  </a:cubicBezTo>
                </a:path>
              </a:pathLst>
            </a:cu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Freeform 4"/>
            <p:cNvSpPr/>
            <p:nvPr/>
          </p:nvSpPr>
          <p:spPr>
            <a:xfrm>
              <a:off x="1439333" y="4233229"/>
              <a:ext cx="1574800" cy="474238"/>
            </a:xfrm>
            <a:custGeom>
              <a:avLst/>
              <a:gdLst>
                <a:gd name="connsiteX0" fmla="*/ 0 w 1574800"/>
                <a:gd name="connsiteY0" fmla="*/ 440371 h 474238"/>
                <a:gd name="connsiteX1" fmla="*/ 795867 w 1574800"/>
                <a:gd name="connsiteY1" fmla="*/ 104 h 474238"/>
                <a:gd name="connsiteX2" fmla="*/ 1574800 w 1574800"/>
                <a:gd name="connsiteY2" fmla="*/ 474238 h 4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4800" h="474238">
                  <a:moveTo>
                    <a:pt x="0" y="440371"/>
                  </a:moveTo>
                  <a:cubicBezTo>
                    <a:pt x="266700" y="217415"/>
                    <a:pt x="533400" y="-5541"/>
                    <a:pt x="795867" y="104"/>
                  </a:cubicBezTo>
                  <a:cubicBezTo>
                    <a:pt x="1058334" y="5748"/>
                    <a:pt x="1444978" y="400860"/>
                    <a:pt x="1574800" y="474238"/>
                  </a:cubicBezTo>
                </a:path>
              </a:pathLst>
            </a:cu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1752600" y="3048000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1752600" y="4114800"/>
              <a:ext cx="914400" cy="13716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 rot="18000000">
              <a:off x="2875231" y="4483708"/>
              <a:ext cx="304800" cy="4572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 rot="16200000">
              <a:off x="2554171" y="5554160"/>
              <a:ext cx="152401" cy="45720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rot="16200000">
              <a:off x="1904999" y="5569686"/>
              <a:ext cx="152400" cy="4572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rot="14778887">
              <a:off x="1184965" y="4498594"/>
              <a:ext cx="304800" cy="4572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7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50" y="2522575"/>
            <a:ext cx="1597025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8" name="Picture 4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708" y="3058375"/>
            <a:ext cx="1597025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0220" y="3058375"/>
            <a:ext cx="1597025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6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6975" y="3838945"/>
            <a:ext cx="1597025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4" name="Picture 4"/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037" y="3341824"/>
            <a:ext cx="1597025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5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549" y="3949569"/>
            <a:ext cx="1597025" cy="2084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96" name="TextBox 4095"/>
          <p:cNvSpPr txBox="1"/>
          <p:nvPr/>
        </p:nvSpPr>
        <p:spPr>
          <a:xfrm>
            <a:off x="1752600" y="1828800"/>
            <a:ext cx="1763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New User</a:t>
            </a:r>
            <a:endParaRPr lang="en-US" sz="2800" dirty="0"/>
          </a:p>
        </p:txBody>
      </p:sp>
      <p:sp>
        <p:nvSpPr>
          <p:cNvPr id="133" name="TextBox 132"/>
          <p:cNvSpPr txBox="1"/>
          <p:nvPr/>
        </p:nvSpPr>
        <p:spPr>
          <a:xfrm>
            <a:off x="5662593" y="1344273"/>
            <a:ext cx="31128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Training Database</a:t>
            </a:r>
            <a:endParaRPr lang="en-US" sz="2800" dirty="0"/>
          </a:p>
        </p:txBody>
      </p:sp>
      <p:sp>
        <p:nvSpPr>
          <p:cNvPr id="134" name="TextBox 133"/>
          <p:cNvSpPr txBox="1"/>
          <p:nvPr/>
        </p:nvSpPr>
        <p:spPr>
          <a:xfrm>
            <a:off x="2042744" y="4847059"/>
            <a:ext cx="1183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Single </a:t>
            </a:r>
          </a:p>
          <a:p>
            <a:r>
              <a:rPr lang="en-US" sz="2000" dirty="0" smtClean="0"/>
              <a:t>Example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5257800" y="1828800"/>
            <a:ext cx="12041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Buddy</a:t>
            </a:r>
          </a:p>
        </p:txBody>
      </p:sp>
      <p:sp>
        <p:nvSpPr>
          <p:cNvPr id="152" name="Freeform 151"/>
          <p:cNvSpPr/>
          <p:nvPr/>
        </p:nvSpPr>
        <p:spPr>
          <a:xfrm>
            <a:off x="5164280" y="5682214"/>
            <a:ext cx="1391216" cy="642385"/>
          </a:xfrm>
          <a:custGeom>
            <a:avLst/>
            <a:gdLst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8" fmla="*/ 1803400 w 2062591"/>
              <a:gd name="connsiteY8" fmla="*/ 793836 h 938262"/>
              <a:gd name="connsiteX9" fmla="*/ 1898650 w 2062591"/>
              <a:gd name="connsiteY9" fmla="*/ 838286 h 938262"/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8" fmla="*/ 1803400 w 2062591"/>
              <a:gd name="connsiteY8" fmla="*/ 793836 h 938262"/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0" fmla="*/ 0 w 2032000"/>
              <a:gd name="connsiteY0" fmla="*/ 768436 h 938262"/>
              <a:gd name="connsiteX1" fmla="*/ 381000 w 2032000"/>
              <a:gd name="connsiteY1" fmla="*/ 616036 h 938262"/>
              <a:gd name="connsiteX2" fmla="*/ 584200 w 2032000"/>
              <a:gd name="connsiteY2" fmla="*/ 870036 h 938262"/>
              <a:gd name="connsiteX3" fmla="*/ 984250 w 2032000"/>
              <a:gd name="connsiteY3" fmla="*/ 86 h 938262"/>
              <a:gd name="connsiteX4" fmla="*/ 1346200 w 2032000"/>
              <a:gd name="connsiteY4" fmla="*/ 927186 h 938262"/>
              <a:gd name="connsiteX5" fmla="*/ 1771650 w 2032000"/>
              <a:gd name="connsiteY5" fmla="*/ 533486 h 938262"/>
              <a:gd name="connsiteX6" fmla="*/ 2032000 w 2032000"/>
              <a:gd name="connsiteY6" fmla="*/ 882736 h 938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00" h="938262">
                <a:moveTo>
                  <a:pt x="0" y="768436"/>
                </a:moveTo>
                <a:cubicBezTo>
                  <a:pt x="141816" y="683769"/>
                  <a:pt x="283633" y="599103"/>
                  <a:pt x="381000" y="616036"/>
                </a:cubicBezTo>
                <a:cubicBezTo>
                  <a:pt x="478367" y="632969"/>
                  <a:pt x="483658" y="972694"/>
                  <a:pt x="584200" y="870036"/>
                </a:cubicBezTo>
                <a:cubicBezTo>
                  <a:pt x="684742" y="767378"/>
                  <a:pt x="857250" y="-9439"/>
                  <a:pt x="984250" y="86"/>
                </a:cubicBezTo>
                <a:cubicBezTo>
                  <a:pt x="1111250" y="9611"/>
                  <a:pt x="1214967" y="838286"/>
                  <a:pt x="1346200" y="927186"/>
                </a:cubicBezTo>
                <a:cubicBezTo>
                  <a:pt x="1477433" y="1016086"/>
                  <a:pt x="1657350" y="540894"/>
                  <a:pt x="1771650" y="533486"/>
                </a:cubicBezTo>
                <a:cubicBezTo>
                  <a:pt x="1885950" y="526078"/>
                  <a:pt x="1988608" y="828761"/>
                  <a:pt x="2032000" y="882736"/>
                </a:cubicBezTo>
              </a:path>
            </a:pathLst>
          </a:cu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153"/>
          <p:cNvSpPr/>
          <p:nvPr/>
        </p:nvSpPr>
        <p:spPr>
          <a:xfrm>
            <a:off x="1830366" y="6033956"/>
            <a:ext cx="1608092" cy="226139"/>
          </a:xfrm>
          <a:custGeom>
            <a:avLst/>
            <a:gdLst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8" fmla="*/ 1803400 w 2062591"/>
              <a:gd name="connsiteY8" fmla="*/ 793836 h 938262"/>
              <a:gd name="connsiteX9" fmla="*/ 1898650 w 2062591"/>
              <a:gd name="connsiteY9" fmla="*/ 838286 h 938262"/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8" fmla="*/ 1803400 w 2062591"/>
              <a:gd name="connsiteY8" fmla="*/ 793836 h 938262"/>
              <a:gd name="connsiteX0" fmla="*/ 0 w 2062591"/>
              <a:gd name="connsiteY0" fmla="*/ 768436 h 938262"/>
              <a:gd name="connsiteX1" fmla="*/ 381000 w 2062591"/>
              <a:gd name="connsiteY1" fmla="*/ 616036 h 938262"/>
              <a:gd name="connsiteX2" fmla="*/ 584200 w 2062591"/>
              <a:gd name="connsiteY2" fmla="*/ 870036 h 938262"/>
              <a:gd name="connsiteX3" fmla="*/ 984250 w 2062591"/>
              <a:gd name="connsiteY3" fmla="*/ 86 h 938262"/>
              <a:gd name="connsiteX4" fmla="*/ 1346200 w 2062591"/>
              <a:gd name="connsiteY4" fmla="*/ 927186 h 938262"/>
              <a:gd name="connsiteX5" fmla="*/ 1771650 w 2062591"/>
              <a:gd name="connsiteY5" fmla="*/ 533486 h 938262"/>
              <a:gd name="connsiteX6" fmla="*/ 2032000 w 2062591"/>
              <a:gd name="connsiteY6" fmla="*/ 882736 h 938262"/>
              <a:gd name="connsiteX7" fmla="*/ 2032000 w 2062591"/>
              <a:gd name="connsiteY7" fmla="*/ 857336 h 938262"/>
              <a:gd name="connsiteX0" fmla="*/ 0 w 2032000"/>
              <a:gd name="connsiteY0" fmla="*/ 768436 h 938262"/>
              <a:gd name="connsiteX1" fmla="*/ 381000 w 2032000"/>
              <a:gd name="connsiteY1" fmla="*/ 616036 h 938262"/>
              <a:gd name="connsiteX2" fmla="*/ 584200 w 2032000"/>
              <a:gd name="connsiteY2" fmla="*/ 870036 h 938262"/>
              <a:gd name="connsiteX3" fmla="*/ 984250 w 2032000"/>
              <a:gd name="connsiteY3" fmla="*/ 86 h 938262"/>
              <a:gd name="connsiteX4" fmla="*/ 1346200 w 2032000"/>
              <a:gd name="connsiteY4" fmla="*/ 927186 h 938262"/>
              <a:gd name="connsiteX5" fmla="*/ 1771650 w 2032000"/>
              <a:gd name="connsiteY5" fmla="*/ 533486 h 938262"/>
              <a:gd name="connsiteX6" fmla="*/ 2032000 w 2032000"/>
              <a:gd name="connsiteY6" fmla="*/ 882736 h 938262"/>
              <a:gd name="connsiteX0" fmla="*/ 0 w 2032000"/>
              <a:gd name="connsiteY0" fmla="*/ 768436 h 961708"/>
              <a:gd name="connsiteX1" fmla="*/ 381000 w 2032000"/>
              <a:gd name="connsiteY1" fmla="*/ 616036 h 961708"/>
              <a:gd name="connsiteX2" fmla="*/ 584200 w 2032000"/>
              <a:gd name="connsiteY2" fmla="*/ 870036 h 961708"/>
              <a:gd name="connsiteX3" fmla="*/ 984250 w 2032000"/>
              <a:gd name="connsiteY3" fmla="*/ 86 h 961708"/>
              <a:gd name="connsiteX4" fmla="*/ 1346200 w 2032000"/>
              <a:gd name="connsiteY4" fmla="*/ 927186 h 961708"/>
              <a:gd name="connsiteX5" fmla="*/ 1765300 w 2032000"/>
              <a:gd name="connsiteY5" fmla="*/ 774786 h 961708"/>
              <a:gd name="connsiteX6" fmla="*/ 2032000 w 2032000"/>
              <a:gd name="connsiteY6" fmla="*/ 882736 h 961708"/>
              <a:gd name="connsiteX0" fmla="*/ 0 w 2032000"/>
              <a:gd name="connsiteY0" fmla="*/ 768438 h 961710"/>
              <a:gd name="connsiteX1" fmla="*/ 212725 w 2032000"/>
              <a:gd name="connsiteY1" fmla="*/ 701763 h 961710"/>
              <a:gd name="connsiteX2" fmla="*/ 584200 w 2032000"/>
              <a:gd name="connsiteY2" fmla="*/ 870038 h 961710"/>
              <a:gd name="connsiteX3" fmla="*/ 984250 w 2032000"/>
              <a:gd name="connsiteY3" fmla="*/ 88 h 961710"/>
              <a:gd name="connsiteX4" fmla="*/ 1346200 w 2032000"/>
              <a:gd name="connsiteY4" fmla="*/ 927188 h 961710"/>
              <a:gd name="connsiteX5" fmla="*/ 1765300 w 2032000"/>
              <a:gd name="connsiteY5" fmla="*/ 774788 h 961710"/>
              <a:gd name="connsiteX6" fmla="*/ 2032000 w 2032000"/>
              <a:gd name="connsiteY6" fmla="*/ 882738 h 961710"/>
              <a:gd name="connsiteX0" fmla="*/ 0 w 2032000"/>
              <a:gd name="connsiteY0" fmla="*/ 171701 h 333833"/>
              <a:gd name="connsiteX1" fmla="*/ 212725 w 2032000"/>
              <a:gd name="connsiteY1" fmla="*/ 105026 h 333833"/>
              <a:gd name="connsiteX2" fmla="*/ 584200 w 2032000"/>
              <a:gd name="connsiteY2" fmla="*/ 273301 h 333833"/>
              <a:gd name="connsiteX3" fmla="*/ 965200 w 2032000"/>
              <a:gd name="connsiteY3" fmla="*/ 251 h 333833"/>
              <a:gd name="connsiteX4" fmla="*/ 1346200 w 2032000"/>
              <a:gd name="connsiteY4" fmla="*/ 330451 h 333833"/>
              <a:gd name="connsiteX5" fmla="*/ 1765300 w 2032000"/>
              <a:gd name="connsiteY5" fmla="*/ 178051 h 333833"/>
              <a:gd name="connsiteX6" fmla="*/ 2032000 w 2032000"/>
              <a:gd name="connsiteY6" fmla="*/ 286001 h 333833"/>
              <a:gd name="connsiteX0" fmla="*/ 0 w 2032000"/>
              <a:gd name="connsiteY0" fmla="*/ 171451 h 285751"/>
              <a:gd name="connsiteX1" fmla="*/ 212725 w 2032000"/>
              <a:gd name="connsiteY1" fmla="*/ 104776 h 285751"/>
              <a:gd name="connsiteX2" fmla="*/ 584200 w 2032000"/>
              <a:gd name="connsiteY2" fmla="*/ 273051 h 285751"/>
              <a:gd name="connsiteX3" fmla="*/ 965200 w 2032000"/>
              <a:gd name="connsiteY3" fmla="*/ 1 h 285751"/>
              <a:gd name="connsiteX4" fmla="*/ 1343025 w 2032000"/>
              <a:gd name="connsiteY4" fmla="*/ 276226 h 285751"/>
              <a:gd name="connsiteX5" fmla="*/ 1765300 w 2032000"/>
              <a:gd name="connsiteY5" fmla="*/ 177801 h 285751"/>
              <a:gd name="connsiteX6" fmla="*/ 2032000 w 2032000"/>
              <a:gd name="connsiteY6" fmla="*/ 285751 h 285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000" h="285751">
                <a:moveTo>
                  <a:pt x="0" y="171451"/>
                </a:moveTo>
                <a:cubicBezTo>
                  <a:pt x="141816" y="86784"/>
                  <a:pt x="115358" y="87843"/>
                  <a:pt x="212725" y="104776"/>
                </a:cubicBezTo>
                <a:cubicBezTo>
                  <a:pt x="310092" y="121709"/>
                  <a:pt x="458788" y="290514"/>
                  <a:pt x="584200" y="273051"/>
                </a:cubicBezTo>
                <a:cubicBezTo>
                  <a:pt x="709613" y="255589"/>
                  <a:pt x="838729" y="-528"/>
                  <a:pt x="965200" y="1"/>
                </a:cubicBezTo>
                <a:cubicBezTo>
                  <a:pt x="1091671" y="530"/>
                  <a:pt x="1209675" y="246593"/>
                  <a:pt x="1343025" y="276226"/>
                </a:cubicBezTo>
                <a:cubicBezTo>
                  <a:pt x="1476375" y="305859"/>
                  <a:pt x="1650471" y="176214"/>
                  <a:pt x="1765300" y="177801"/>
                </a:cubicBezTo>
                <a:cubicBezTo>
                  <a:pt x="1880129" y="179389"/>
                  <a:pt x="1988608" y="231776"/>
                  <a:pt x="2032000" y="285751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5338415" y="4847059"/>
            <a:ext cx="11833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Training</a:t>
            </a:r>
            <a:br>
              <a:rPr lang="en-US" sz="2000" dirty="0" smtClean="0"/>
            </a:br>
            <a:r>
              <a:rPr lang="en-US" sz="2000" dirty="0" smtClean="0"/>
              <a:t>Example</a:t>
            </a:r>
          </a:p>
        </p:txBody>
      </p:sp>
      <p:pic>
        <p:nvPicPr>
          <p:cNvPr id="157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5127" y="2388400"/>
            <a:ext cx="1047750" cy="71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58" name="Group 157"/>
          <p:cNvGrpSpPr/>
          <p:nvPr/>
        </p:nvGrpSpPr>
        <p:grpSpPr>
          <a:xfrm>
            <a:off x="-3695950" y="2355814"/>
            <a:ext cx="1516659" cy="1979073"/>
            <a:chOff x="1108765" y="3048000"/>
            <a:chExt cx="2166073" cy="2826486"/>
          </a:xfrm>
        </p:grpSpPr>
        <p:sp>
          <p:nvSpPr>
            <p:cNvPr id="159" name="Freeform 158"/>
            <p:cNvSpPr/>
            <p:nvPr/>
          </p:nvSpPr>
          <p:spPr>
            <a:xfrm>
              <a:off x="1981198" y="5383210"/>
              <a:ext cx="528367" cy="415076"/>
            </a:xfrm>
            <a:custGeom>
              <a:avLst/>
              <a:gdLst>
                <a:gd name="connsiteX0" fmla="*/ 0 w 1574800"/>
                <a:gd name="connsiteY0" fmla="*/ 440371 h 474238"/>
                <a:gd name="connsiteX1" fmla="*/ 795867 w 1574800"/>
                <a:gd name="connsiteY1" fmla="*/ 104 h 474238"/>
                <a:gd name="connsiteX2" fmla="*/ 1574800 w 1574800"/>
                <a:gd name="connsiteY2" fmla="*/ 474238 h 474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74800" h="474238">
                  <a:moveTo>
                    <a:pt x="0" y="440371"/>
                  </a:moveTo>
                  <a:cubicBezTo>
                    <a:pt x="266700" y="217415"/>
                    <a:pt x="533400" y="-5541"/>
                    <a:pt x="795867" y="104"/>
                  </a:cubicBezTo>
                  <a:cubicBezTo>
                    <a:pt x="1058334" y="5748"/>
                    <a:pt x="1444978" y="400860"/>
                    <a:pt x="1574800" y="474238"/>
                  </a:cubicBezTo>
                </a:path>
              </a:pathLst>
            </a:cu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Freeform 159"/>
            <p:cNvSpPr/>
            <p:nvPr/>
          </p:nvSpPr>
          <p:spPr>
            <a:xfrm>
              <a:off x="1439333" y="3874327"/>
              <a:ext cx="1672746" cy="799272"/>
            </a:xfrm>
            <a:custGeom>
              <a:avLst/>
              <a:gdLst>
                <a:gd name="connsiteX0" fmla="*/ 0 w 1574800"/>
                <a:gd name="connsiteY0" fmla="*/ 440371 h 474238"/>
                <a:gd name="connsiteX1" fmla="*/ 795867 w 1574800"/>
                <a:gd name="connsiteY1" fmla="*/ 104 h 474238"/>
                <a:gd name="connsiteX2" fmla="*/ 1574800 w 1574800"/>
                <a:gd name="connsiteY2" fmla="*/ 474238 h 474238"/>
                <a:gd name="connsiteX0" fmla="*/ 0 w 1792456"/>
                <a:gd name="connsiteY0" fmla="*/ 800104 h 800105"/>
                <a:gd name="connsiteX1" fmla="*/ 795867 w 1792456"/>
                <a:gd name="connsiteY1" fmla="*/ 359837 h 800105"/>
                <a:gd name="connsiteX2" fmla="*/ 1792456 w 1792456"/>
                <a:gd name="connsiteY2" fmla="*/ 11715 h 800105"/>
                <a:gd name="connsiteX0" fmla="*/ 0 w 1792456"/>
                <a:gd name="connsiteY0" fmla="*/ 788389 h 788388"/>
                <a:gd name="connsiteX1" fmla="*/ 795867 w 1792456"/>
                <a:gd name="connsiteY1" fmla="*/ 348122 h 788388"/>
                <a:gd name="connsiteX2" fmla="*/ 1792456 w 1792456"/>
                <a:gd name="connsiteY2" fmla="*/ 0 h 788388"/>
                <a:gd name="connsiteX0" fmla="*/ 0 w 1672745"/>
                <a:gd name="connsiteY0" fmla="*/ 799272 h 799272"/>
                <a:gd name="connsiteX1" fmla="*/ 795867 w 1672745"/>
                <a:gd name="connsiteY1" fmla="*/ 359005 h 799272"/>
                <a:gd name="connsiteX2" fmla="*/ 1672745 w 1672745"/>
                <a:gd name="connsiteY2" fmla="*/ 0 h 79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72745" h="799272">
                  <a:moveTo>
                    <a:pt x="0" y="799272"/>
                  </a:moveTo>
                  <a:cubicBezTo>
                    <a:pt x="266700" y="576316"/>
                    <a:pt x="517076" y="492217"/>
                    <a:pt x="795867" y="359005"/>
                  </a:cubicBezTo>
                  <a:cubicBezTo>
                    <a:pt x="1074658" y="225793"/>
                    <a:pt x="1532040" y="263988"/>
                    <a:pt x="1672745" y="0"/>
                  </a:cubicBezTo>
                </a:path>
              </a:pathLst>
            </a:cu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Oval 160"/>
            <p:cNvSpPr/>
            <p:nvPr/>
          </p:nvSpPr>
          <p:spPr>
            <a:xfrm>
              <a:off x="1752600" y="3048000"/>
              <a:ext cx="914400" cy="9144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/>
            <p:cNvSpPr/>
            <p:nvPr/>
          </p:nvSpPr>
          <p:spPr>
            <a:xfrm>
              <a:off x="1752600" y="4114800"/>
              <a:ext cx="914400" cy="13716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 rot="10626747">
              <a:off x="2970039" y="3530623"/>
              <a:ext cx="304799" cy="4572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 rot="16200000">
              <a:off x="2554171" y="5554160"/>
              <a:ext cx="152401" cy="457201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Oval 164"/>
            <p:cNvSpPr/>
            <p:nvPr/>
          </p:nvSpPr>
          <p:spPr>
            <a:xfrm rot="16200000">
              <a:off x="1904999" y="5569686"/>
              <a:ext cx="152400" cy="4572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Oval 165"/>
            <p:cNvSpPr/>
            <p:nvPr/>
          </p:nvSpPr>
          <p:spPr>
            <a:xfrm rot="14778887">
              <a:off x="1184965" y="4498594"/>
              <a:ext cx="304800" cy="457200"/>
            </a:xfrm>
            <a:prstGeom prst="ellipse">
              <a:avLst/>
            </a:prstGeom>
          </p:spPr>
          <p:style>
            <a:lnRef idx="0">
              <a:schemeClr val="accent1"/>
            </a:lnRef>
            <a:fillRef idx="1003">
              <a:schemeClr val="dk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286000" y="2321751"/>
            <a:ext cx="1784091" cy="208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86528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9.24855E-7 L -0.18802 0.083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10" y="4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48" grpId="0"/>
      <p:bldP spid="152" grpId="0" animBg="1"/>
      <p:bldP spid="154" grpId="0" animBg="1"/>
      <p:bldP spid="15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definecolor{themeOrange}{RGB}{255,175,3}&#10;\definecolor{themeYellow}{RGB}{253,230,173}&#10;\pagestyle{empty}&#10;\begin{document}&#10;{$tm^2$}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definecolor{themeOrange}{RGB}{255,175,3}&#10;\definecolor{themeYellow}{RGB}{253,230,173}&#10;\pagestyle{empty}&#10;\begin{document}&#10;{$tm$}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usepackage{color}&#10;\definecolor{themeOrange}{RGB}{255,175,3}&#10;\definecolor{themeYellow}{RGB}{253,230,173}&#10;\pagestyle{empty}&#10;\begin{document}&#10;{$m$}&#10;&#10;\end{document}"/>
  <p:tag name="IGUANATEXSIZE" val="20"/>
</p:tagLst>
</file>

<file path=ppt/theme/theme1.xml><?xml version="1.0" encoding="utf-8"?>
<a:theme xmlns:a="http://schemas.openxmlformats.org/drawingml/2006/main" name="Sample presentation slides">
  <a:themeElements>
    <a:clrScheme name="ms01_1 1">
      <a:dk1>
        <a:srgbClr val="1D528D"/>
      </a:dk1>
      <a:lt1>
        <a:srgbClr val="FFFFFF"/>
      </a:lt1>
      <a:dk2>
        <a:srgbClr val="000000"/>
      </a:dk2>
      <a:lt2>
        <a:srgbClr val="CACACA"/>
      </a:lt2>
      <a:accent1>
        <a:srgbClr val="0099CC"/>
      </a:accent1>
      <a:accent2>
        <a:srgbClr val="BFA907"/>
      </a:accent2>
      <a:accent3>
        <a:srgbClr val="FFFFFF"/>
      </a:accent3>
      <a:accent4>
        <a:srgbClr val="174578"/>
      </a:accent4>
      <a:accent5>
        <a:srgbClr val="AACAE2"/>
      </a:accent5>
      <a:accent6>
        <a:srgbClr val="AD9906"/>
      </a:accent6>
      <a:hlink>
        <a:srgbClr val="6E81E0"/>
      </a:hlink>
      <a:folHlink>
        <a:srgbClr val="009999"/>
      </a:folHlink>
    </a:clrScheme>
    <a:fontScheme name="ms01_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s01_1 1">
        <a:dk1>
          <a:srgbClr val="1D528D"/>
        </a:dk1>
        <a:lt1>
          <a:srgbClr val="FFFFFF"/>
        </a:lt1>
        <a:dk2>
          <a:srgbClr val="000000"/>
        </a:dk2>
        <a:lt2>
          <a:srgbClr val="CACACA"/>
        </a:lt2>
        <a:accent1>
          <a:srgbClr val="0099CC"/>
        </a:accent1>
        <a:accent2>
          <a:srgbClr val="BFA907"/>
        </a:accent2>
        <a:accent3>
          <a:srgbClr val="FFFFFF"/>
        </a:accent3>
        <a:accent4>
          <a:srgbClr val="174578"/>
        </a:accent4>
        <a:accent5>
          <a:srgbClr val="AACAE2"/>
        </a:accent5>
        <a:accent6>
          <a:srgbClr val="AD9906"/>
        </a:accent6>
        <a:hlink>
          <a:srgbClr val="6E81E0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2">
        <a:dk1>
          <a:srgbClr val="4E40A4"/>
        </a:dk1>
        <a:lt1>
          <a:srgbClr val="FFFFFF"/>
        </a:lt1>
        <a:dk2>
          <a:srgbClr val="000000"/>
        </a:dk2>
        <a:lt2>
          <a:srgbClr val="CACACA"/>
        </a:lt2>
        <a:accent1>
          <a:srgbClr val="8B65E9"/>
        </a:accent1>
        <a:accent2>
          <a:srgbClr val="008080"/>
        </a:accent2>
        <a:accent3>
          <a:srgbClr val="FFFFFF"/>
        </a:accent3>
        <a:accent4>
          <a:srgbClr val="41358B"/>
        </a:accent4>
        <a:accent5>
          <a:srgbClr val="C4B8F2"/>
        </a:accent5>
        <a:accent6>
          <a:srgbClr val="007373"/>
        </a:accent6>
        <a:hlink>
          <a:srgbClr val="0066CC"/>
        </a:hlink>
        <a:folHlink>
          <a:srgbClr val="8AB15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s01_1 3">
        <a:dk1>
          <a:srgbClr val="666699"/>
        </a:dk1>
        <a:lt1>
          <a:srgbClr val="FFFFFF"/>
        </a:lt1>
        <a:dk2>
          <a:srgbClr val="000000"/>
        </a:dk2>
        <a:lt2>
          <a:srgbClr val="CACACA"/>
        </a:lt2>
        <a:accent1>
          <a:srgbClr val="72B88E"/>
        </a:accent1>
        <a:accent2>
          <a:srgbClr val="C78DD7"/>
        </a:accent2>
        <a:accent3>
          <a:srgbClr val="FFFFFF"/>
        </a:accent3>
        <a:accent4>
          <a:srgbClr val="565682"/>
        </a:accent4>
        <a:accent5>
          <a:srgbClr val="BCD8C6"/>
        </a:accent5>
        <a:accent6>
          <a:srgbClr val="B47FC3"/>
        </a:accent6>
        <a:hlink>
          <a:srgbClr val="3197BB"/>
        </a:hlink>
        <a:folHlink>
          <a:srgbClr val="878FA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Innovation design template</Template>
  <TotalTime>6830</TotalTime>
  <Words>808</Words>
  <Application>Microsoft Office PowerPoint</Application>
  <PresentationFormat>On-screen Show (4:3)</PresentationFormat>
  <Paragraphs>188</Paragraphs>
  <Slides>17</Slides>
  <Notes>15</Notes>
  <HiddenSlides>4</HiddenSlides>
  <MMClips>6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Sample presentation slides</vt:lpstr>
      <vt:lpstr>Image</vt:lpstr>
      <vt:lpstr>Making Gestural Input More Practical</vt:lpstr>
      <vt:lpstr>How Have You Interacted Today?</vt:lpstr>
      <vt:lpstr>PowerPoint Presentation</vt:lpstr>
      <vt:lpstr>Our Goal</vt:lpstr>
      <vt:lpstr>Recognition</vt:lpstr>
      <vt:lpstr>User Training Gap</vt:lpstr>
      <vt:lpstr>PowerPoint Presentation</vt:lpstr>
      <vt:lpstr>User Variation</vt:lpstr>
      <vt:lpstr>Mapping New Users</vt:lpstr>
      <vt:lpstr>Mapping to Buddy Space</vt:lpstr>
      <vt:lpstr>Classification Accuracy</vt:lpstr>
      <vt:lpstr>Detection Accuracy</vt:lpstr>
      <vt:lpstr>Conclusion</vt:lpstr>
      <vt:lpstr>Detection Complexity</vt:lpstr>
      <vt:lpstr>Detection Complexity</vt:lpstr>
      <vt:lpstr>Detection Complexity</vt:lpstr>
      <vt:lpstr>Quantitative Comparison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title</dc:title>
  <dc:creator>Louis Kratz</dc:creator>
  <cp:lastModifiedBy>louis</cp:lastModifiedBy>
  <cp:revision>150</cp:revision>
  <dcterms:created xsi:type="dcterms:W3CDTF">2011-07-27T21:13:02Z</dcterms:created>
  <dcterms:modified xsi:type="dcterms:W3CDTF">2012-05-09T01:55:54Z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TC011367961033</vt:lpwstr>
  </property>
</Properties>
</file>